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745" r:id="rId3"/>
    <p:sldId id="276" r:id="rId4"/>
    <p:sldId id="278" r:id="rId5"/>
    <p:sldId id="844" r:id="rId6"/>
    <p:sldId id="261" r:id="rId7"/>
    <p:sldId id="738" r:id="rId8"/>
    <p:sldId id="742" r:id="rId9"/>
    <p:sldId id="741" r:id="rId10"/>
    <p:sldId id="723" r:id="rId11"/>
    <p:sldId id="724" r:id="rId12"/>
    <p:sldId id="733" r:id="rId13"/>
    <p:sldId id="270" r:id="rId14"/>
    <p:sldId id="272" r:id="rId15"/>
    <p:sldId id="273" r:id="rId16"/>
    <p:sldId id="274" r:id="rId17"/>
    <p:sldId id="846" r:id="rId18"/>
    <p:sldId id="271" r:id="rId19"/>
    <p:sldId id="275" r:id="rId20"/>
  </p:sldIdLst>
  <p:sldSz cx="12192000" cy="6858000"/>
  <p:notesSz cx="9926638" cy="6797675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ds045419\Nucleo_Vigilancia\Eventos\2018_Eventos\XI_Encontro%20de%20Vigil&#226;ncia\Apresenta&#231;&#245;es\Elabora&#231;&#245;es\Mesa%206%20-%20Alta%20Complexidade\Cozinh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inthia.santos\Desktop\Acolhimento\Pasta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'CA - PERFIL ACOLHIDO'!$E$7</c:f>
              <c:strCache>
                <c:ptCount val="1"/>
                <c:pt idx="0">
                  <c:v>Feminino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A2F7-4945-B55A-7AEA1FE5164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2F7-4945-B55A-7AEA1FE5164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A2F7-4945-B55A-7AEA1FE5164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A2F7-4945-B55A-7AEA1FE5164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A2F7-4945-B55A-7AEA1FE5164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A2F7-4945-B55A-7AEA1FE51647}"/>
                </c:ext>
              </c:extLst>
            </c:dLbl>
            <c:dLbl>
              <c:idx val="6"/>
              <c:layout>
                <c:manualLayout>
                  <c:x val="-3.2981992870695524E-2"/>
                  <c:y val="6.61637182134128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2F7-4945-B55A-7AEA1FE51647}"/>
                </c:ext>
              </c:extLst>
            </c:dLbl>
            <c:dLbl>
              <c:idx val="7"/>
              <c:layout>
                <c:manualLayout>
                  <c:x val="-3.5180792395408562E-2"/>
                  <c:y val="9.92481821909151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2F7-4945-B55A-7AEA1FE516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 - PERFIL ACOLHIDO'!$D$8:$D$15</c:f>
              <c:strCache>
                <c:ptCount val="8"/>
                <c:pt idx="0">
                  <c:v>0 a 2</c:v>
                </c:pt>
                <c:pt idx="1">
                  <c:v>3 a 5</c:v>
                </c:pt>
                <c:pt idx="2">
                  <c:v>6 a 11</c:v>
                </c:pt>
                <c:pt idx="3">
                  <c:v>12 a 13</c:v>
                </c:pt>
                <c:pt idx="4">
                  <c:v>14 a 15</c:v>
                </c:pt>
                <c:pt idx="5">
                  <c:v>16 a 17</c:v>
                </c:pt>
                <c:pt idx="6">
                  <c:v>18 a 21</c:v>
                </c:pt>
                <c:pt idx="7">
                  <c:v>Outras Idades</c:v>
                </c:pt>
              </c:strCache>
            </c:strRef>
          </c:cat>
          <c:val>
            <c:numRef>
              <c:f>'CA - PERFIL ACOLHIDO'!$E$8:$E$15</c:f>
              <c:numCache>
                <c:formatCode>#.#;#.#</c:formatCode>
                <c:ptCount val="8"/>
                <c:pt idx="0">
                  <c:v>-2065.9999999999991</c:v>
                </c:pt>
                <c:pt idx="1">
                  <c:v>-1839.9999999999998</c:v>
                </c:pt>
                <c:pt idx="2">
                  <c:v>-4103.0000000000091</c:v>
                </c:pt>
                <c:pt idx="3">
                  <c:v>-2271.0000000000023</c:v>
                </c:pt>
                <c:pt idx="4">
                  <c:v>-2481</c:v>
                </c:pt>
                <c:pt idx="5">
                  <c:v>-2010.9999999999986</c:v>
                </c:pt>
                <c:pt idx="6">
                  <c:v>-267.00000000000011</c:v>
                </c:pt>
                <c:pt idx="7">
                  <c:v>-420.99999999999966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F7-4945-B55A-7AEA1FE51647}"/>
            </c:ext>
          </c:extLst>
        </c:ser>
        <c:ser>
          <c:idx val="1"/>
          <c:order val="1"/>
          <c:tx>
            <c:strRef>
              <c:f>'CA - PERFIL ACOLHIDO'!$F$7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2F7-4945-B55A-7AEA1FE5164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A2F7-4945-B55A-7AEA1FE5164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2F7-4945-B55A-7AEA1FE5164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A2F7-4945-B55A-7AEA1FE5164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2F7-4945-B55A-7AEA1FE5164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2F7-4945-B55A-7AEA1FE51647}"/>
                </c:ext>
              </c:extLst>
            </c:dLbl>
            <c:dLbl>
              <c:idx val="6"/>
              <c:layout>
                <c:manualLayout>
                  <c:x val="3.5180792395408562E-2"/>
                  <c:y val="-6.61637182134128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F7-4945-B55A-7AEA1FE51647}"/>
                </c:ext>
              </c:extLst>
            </c:dLbl>
            <c:dLbl>
              <c:idx val="7"/>
              <c:layout>
                <c:manualLayout>
                  <c:x val="5.0572389068399802E-2"/>
                  <c:y val="-9.92455773201193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F7-4945-B55A-7AEA1FE516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 - PERFIL ACOLHIDO'!$D$8:$D$15</c:f>
              <c:strCache>
                <c:ptCount val="8"/>
                <c:pt idx="0">
                  <c:v>0 a 2</c:v>
                </c:pt>
                <c:pt idx="1">
                  <c:v>3 a 5</c:v>
                </c:pt>
                <c:pt idx="2">
                  <c:v>6 a 11</c:v>
                </c:pt>
                <c:pt idx="3">
                  <c:v>12 a 13</c:v>
                </c:pt>
                <c:pt idx="4">
                  <c:v>14 a 15</c:v>
                </c:pt>
                <c:pt idx="5">
                  <c:v>16 a 17</c:v>
                </c:pt>
                <c:pt idx="6">
                  <c:v>18 a 21</c:v>
                </c:pt>
                <c:pt idx="7">
                  <c:v>Outras Idades</c:v>
                </c:pt>
              </c:strCache>
            </c:strRef>
          </c:cat>
          <c:val>
            <c:numRef>
              <c:f>'CA - PERFIL ACOLHIDO'!$F$8:$F$15</c:f>
              <c:numCache>
                <c:formatCode>#.#;#.#</c:formatCode>
                <c:ptCount val="8"/>
                <c:pt idx="0">
                  <c:v>2348.9999999999973</c:v>
                </c:pt>
                <c:pt idx="1">
                  <c:v>1980.9999999999968</c:v>
                </c:pt>
                <c:pt idx="2">
                  <c:v>4772.9999999999991</c:v>
                </c:pt>
                <c:pt idx="3">
                  <c:v>2140.0000000000009</c:v>
                </c:pt>
                <c:pt idx="4">
                  <c:v>2313.0000000000014</c:v>
                </c:pt>
                <c:pt idx="5">
                  <c:v>2173.0000000000027</c:v>
                </c:pt>
                <c:pt idx="6">
                  <c:v>287.00000000000034</c:v>
                </c:pt>
                <c:pt idx="7">
                  <c:v>289.00000000000102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F7-4945-B55A-7AEA1FE516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407351824"/>
        <c:axId val="407337392"/>
      </c:barChart>
      <c:catAx>
        <c:axId val="407351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7337392"/>
        <c:crosses val="autoZero"/>
        <c:auto val="1"/>
        <c:lblAlgn val="ctr"/>
        <c:lblOffset val="100"/>
        <c:noMultiLvlLbl val="0"/>
      </c:catAx>
      <c:valAx>
        <c:axId val="407337392"/>
        <c:scaling>
          <c:orientation val="minMax"/>
        </c:scaling>
        <c:delete val="1"/>
        <c:axPos val="b"/>
        <c:numFmt formatCode="#.#;#.#" sourceLinked="1"/>
        <c:majorTickMark val="none"/>
        <c:minorTickMark val="none"/>
        <c:tickLblPos val="nextTo"/>
        <c:crossAx val="40735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374058909475079"/>
          <c:y val="0.88502334745694278"/>
          <c:w val="0.49396498783994608"/>
          <c:h val="9.18193511683626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Planilha1!$H$35</c:f>
              <c:strCache>
                <c:ptCount val="1"/>
                <c:pt idx="0">
                  <c:v>Qtde Municípios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Planilha1!$G$36:$G$39</c:f>
              <c:numCache>
                <c:formatCode>@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Planilha1!$H$36:$H$39</c:f>
              <c:numCache>
                <c:formatCode>General</c:formatCode>
                <c:ptCount val="4"/>
                <c:pt idx="0">
                  <c:v>372</c:v>
                </c:pt>
                <c:pt idx="1">
                  <c:v>315</c:v>
                </c:pt>
                <c:pt idx="2">
                  <c:v>462</c:v>
                </c:pt>
                <c:pt idx="3">
                  <c:v>522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3D-4E59-AB2C-F1754DEB4D87}"/>
            </c:ext>
          </c:extLst>
        </c:ser>
        <c:ser>
          <c:idx val="1"/>
          <c:order val="1"/>
          <c:tx>
            <c:strRef>
              <c:f>Planilha1!$I$35</c:f>
              <c:strCache>
                <c:ptCount val="1"/>
                <c:pt idx="0">
                  <c:v>Qtde de Família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587096254841741E-2"/>
                  <c:y val="4.53563520627604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3D-4E59-AB2C-F1754DEB4D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Planilha1!$G$36:$G$39</c:f>
              <c:numCache>
                <c:formatCode>@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Planilha1!$I$36:$I$39</c:f>
              <c:numCache>
                <c:formatCode>General</c:formatCode>
                <c:ptCount val="4"/>
                <c:pt idx="0">
                  <c:v>1363.9999999999998</c:v>
                </c:pt>
                <c:pt idx="1">
                  <c:v>1433.0000000000002</c:v>
                </c:pt>
                <c:pt idx="2">
                  <c:v>2053.9999999999995</c:v>
                </c:pt>
                <c:pt idx="3">
                  <c:v>2340.9999999999982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3D-4E59-AB2C-F1754DEB4D87}"/>
            </c:ext>
          </c:extLst>
        </c:ser>
        <c:ser>
          <c:idx val="2"/>
          <c:order val="2"/>
          <c:tx>
            <c:strRef>
              <c:f>Planilha1!$J$39</c:f>
              <c:strCache>
                <c:ptCount val="1"/>
                <c:pt idx="0">
                  <c:v>Qtde de Crianças Acolhidas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587096254841741E-2"/>
                  <c:y val="-4.55659892802321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3D-4E59-AB2C-F1754DEB4D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Planilha1!$G$36:$G$39</c:f>
              <c:numCache>
                <c:formatCode>@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Planilha1!$J$40:$J$43</c:f>
              <c:numCache>
                <c:formatCode>General</c:formatCode>
                <c:ptCount val="4"/>
                <c:pt idx="0">
                  <c:v>1389.9999999999989</c:v>
                </c:pt>
                <c:pt idx="1">
                  <c:v>1770.0000000000007</c:v>
                </c:pt>
                <c:pt idx="2">
                  <c:v>1683</c:v>
                </c:pt>
                <c:pt idx="3">
                  <c:v>1837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E3D-4E59-AB2C-F1754DEB4D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137664"/>
        <c:axId val="85151744"/>
      </c:lineChart>
      <c:catAx>
        <c:axId val="85137664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5151744"/>
        <c:crosses val="autoZero"/>
        <c:auto val="1"/>
        <c:lblAlgn val="ctr"/>
        <c:lblOffset val="100"/>
        <c:noMultiLvlLbl val="0"/>
      </c:catAx>
      <c:valAx>
        <c:axId val="85151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5137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20A1D9-7358-41F8-B642-3B87AA6FCD48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7D47C7F2-653D-47DF-ACC6-962216A4345D}">
      <dgm:prSet/>
      <dgm:spPr/>
      <dgm:t>
        <a:bodyPr/>
        <a:lstStyle/>
        <a:p>
          <a:r>
            <a:rPr lang="pt-BR" dirty="0"/>
            <a:t>Adolescentes de 15 a 17 anos (14,1%)</a:t>
          </a:r>
        </a:p>
      </dgm:t>
    </dgm:pt>
    <dgm:pt modelId="{4481D7E0-9DC1-4A08-8F91-5A728F05AE03}" type="parTrans" cxnId="{BA5CA820-68BE-4DDE-9E4D-146E0460EAE9}">
      <dgm:prSet/>
      <dgm:spPr/>
      <dgm:t>
        <a:bodyPr/>
        <a:lstStyle/>
        <a:p>
          <a:endParaRPr lang="pt-BR"/>
        </a:p>
      </dgm:t>
    </dgm:pt>
    <dgm:pt modelId="{C72137C5-22B0-48D9-B020-9B32344565D1}" type="sibTrans" cxnId="{BA5CA820-68BE-4DDE-9E4D-146E0460EAE9}">
      <dgm:prSet/>
      <dgm:spPr/>
      <dgm:t>
        <a:bodyPr/>
        <a:lstStyle/>
        <a:p>
          <a:endParaRPr lang="pt-BR"/>
        </a:p>
      </dgm:t>
    </dgm:pt>
    <dgm:pt modelId="{9D9CB707-D302-4D58-8CEC-40BBFC8BD797}">
      <dgm:prSet/>
      <dgm:spPr>
        <a:solidFill>
          <a:schemeClr val="accent2"/>
        </a:solidFill>
      </dgm:spPr>
      <dgm:t>
        <a:bodyPr/>
        <a:lstStyle/>
        <a:p>
          <a:r>
            <a:rPr lang="pt-BR" dirty="0"/>
            <a:t>Idosos acima de 60 anos (18,8%)</a:t>
          </a:r>
        </a:p>
      </dgm:t>
    </dgm:pt>
    <dgm:pt modelId="{8930C9E8-DC39-487D-8611-9ADB26D56420}" type="parTrans" cxnId="{9BA0A273-8CCD-4E10-A8E7-26DE4F990DBA}">
      <dgm:prSet/>
      <dgm:spPr/>
      <dgm:t>
        <a:bodyPr/>
        <a:lstStyle/>
        <a:p>
          <a:endParaRPr lang="pt-BR"/>
        </a:p>
      </dgm:t>
    </dgm:pt>
    <dgm:pt modelId="{1F63D5E9-4002-4682-B17B-2A42D9B88F44}" type="sibTrans" cxnId="{9BA0A273-8CCD-4E10-A8E7-26DE4F990DBA}">
      <dgm:prSet/>
      <dgm:spPr/>
      <dgm:t>
        <a:bodyPr/>
        <a:lstStyle/>
        <a:p>
          <a:endParaRPr lang="pt-BR"/>
        </a:p>
      </dgm:t>
    </dgm:pt>
    <dgm:pt modelId="{272CBA46-4056-482D-830B-E86039B10035}">
      <dgm:prSet phldrT="[Texto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t-BR" dirty="0"/>
            <a:t>4.971 municípios </a:t>
          </a:r>
          <a:r>
            <a:rPr lang="pt-BR" dirty="0" err="1"/>
            <a:t>cofinanciados</a:t>
          </a:r>
          <a:endParaRPr lang="pt-BR" dirty="0"/>
        </a:p>
      </dgm:t>
    </dgm:pt>
    <dgm:pt modelId="{925A357B-0270-4B06-A6DE-7C7C4DC52013}" type="parTrans" cxnId="{6D53444D-972F-4D9E-BD12-27305808D33F}">
      <dgm:prSet/>
      <dgm:spPr/>
      <dgm:t>
        <a:bodyPr/>
        <a:lstStyle/>
        <a:p>
          <a:endParaRPr lang="pt-BR"/>
        </a:p>
      </dgm:t>
    </dgm:pt>
    <dgm:pt modelId="{157C3937-88F1-4521-B4DB-4155EC30D2FB}" type="sibTrans" cxnId="{6D53444D-972F-4D9E-BD12-27305808D33F}">
      <dgm:prSet/>
      <dgm:spPr/>
      <dgm:t>
        <a:bodyPr/>
        <a:lstStyle/>
        <a:p>
          <a:endParaRPr lang="pt-BR"/>
        </a:p>
      </dgm:t>
    </dgm:pt>
    <dgm:pt modelId="{A1367138-98DB-4580-AC95-113FBD2D4608}">
      <dgm:prSet phldrT="[Texto]"/>
      <dgm:spPr/>
      <dgm:t>
        <a:bodyPr/>
        <a:lstStyle/>
        <a:p>
          <a:r>
            <a:rPr lang="pt-BR" dirty="0"/>
            <a:t>8.041 Centros de Convivência</a:t>
          </a:r>
        </a:p>
      </dgm:t>
    </dgm:pt>
    <dgm:pt modelId="{84F32931-769C-4BC0-A005-56A3A763F76F}" type="parTrans" cxnId="{41069C89-2CFB-405E-B2AF-4A34A6EB922E}">
      <dgm:prSet/>
      <dgm:spPr/>
      <dgm:t>
        <a:bodyPr/>
        <a:lstStyle/>
        <a:p>
          <a:endParaRPr lang="pt-BR"/>
        </a:p>
      </dgm:t>
    </dgm:pt>
    <dgm:pt modelId="{A4A92538-E46E-4263-A0E4-393D44A4B318}" type="sibTrans" cxnId="{41069C89-2CFB-405E-B2AF-4A34A6EB922E}">
      <dgm:prSet/>
      <dgm:spPr/>
      <dgm:t>
        <a:bodyPr/>
        <a:lstStyle/>
        <a:p>
          <a:endParaRPr lang="pt-BR"/>
        </a:p>
      </dgm:t>
    </dgm:pt>
    <dgm:pt modelId="{02E4919B-1166-4A61-9769-285DADD23CC3}">
      <dgm:prSet/>
      <dgm:spPr>
        <a:solidFill>
          <a:srgbClr val="7030A0"/>
        </a:solidFill>
      </dgm:spPr>
      <dgm:t>
        <a:bodyPr/>
        <a:lstStyle/>
        <a:p>
          <a:r>
            <a:rPr lang="pt-BR" dirty="0"/>
            <a:t>Crianças de 0 a 6 anos</a:t>
          </a:r>
        </a:p>
        <a:p>
          <a:r>
            <a:rPr lang="pt-BR" dirty="0"/>
            <a:t>(3,9%)</a:t>
          </a:r>
        </a:p>
      </dgm:t>
    </dgm:pt>
    <dgm:pt modelId="{A5EA998F-5E23-4BC8-AB83-7FBF434880A3}" type="parTrans" cxnId="{AECA1C8B-8F27-4B58-8EC7-6C9D04126A9C}">
      <dgm:prSet/>
      <dgm:spPr/>
      <dgm:t>
        <a:bodyPr/>
        <a:lstStyle/>
        <a:p>
          <a:endParaRPr lang="pt-BR"/>
        </a:p>
      </dgm:t>
    </dgm:pt>
    <dgm:pt modelId="{0E77A5D4-C4C6-4584-AAE9-90DFCB7E2B6F}" type="sibTrans" cxnId="{AECA1C8B-8F27-4B58-8EC7-6C9D04126A9C}">
      <dgm:prSet/>
      <dgm:spPr/>
      <dgm:t>
        <a:bodyPr/>
        <a:lstStyle/>
        <a:p>
          <a:endParaRPr lang="pt-BR"/>
        </a:p>
      </dgm:t>
    </dgm:pt>
    <dgm:pt modelId="{88D8933E-A471-4C99-8562-2CC13B0298B8}">
      <dgm:prSet/>
      <dgm:spPr/>
      <dgm:t>
        <a:bodyPr/>
        <a:lstStyle/>
        <a:p>
          <a:r>
            <a:rPr lang="pt-BR" dirty="0"/>
            <a:t>Crianças e adolescentes de 6 a 15 anos (49%)</a:t>
          </a:r>
        </a:p>
      </dgm:t>
    </dgm:pt>
    <dgm:pt modelId="{0DB11ECA-EDD6-47FD-ABD4-0352A50C9059}" type="parTrans" cxnId="{5A48F0F8-377A-4C9A-9430-B6F82C15A08F}">
      <dgm:prSet/>
      <dgm:spPr/>
      <dgm:t>
        <a:bodyPr/>
        <a:lstStyle/>
        <a:p>
          <a:endParaRPr lang="pt-BR"/>
        </a:p>
      </dgm:t>
    </dgm:pt>
    <dgm:pt modelId="{128E26D1-7454-4166-8A26-4131C1C69003}" type="sibTrans" cxnId="{5A48F0F8-377A-4C9A-9430-B6F82C15A08F}">
      <dgm:prSet/>
      <dgm:spPr/>
      <dgm:t>
        <a:bodyPr/>
        <a:lstStyle/>
        <a:p>
          <a:endParaRPr lang="pt-BR"/>
        </a:p>
      </dgm:t>
    </dgm:pt>
    <dgm:pt modelId="{B664998C-2162-4189-8A27-416F4C7E6BD2}">
      <dgm:prSet/>
      <dgm:spPr>
        <a:solidFill>
          <a:schemeClr val="accent2"/>
        </a:solidFill>
      </dgm:spPr>
      <dgm:t>
        <a:bodyPr/>
        <a:lstStyle/>
        <a:p>
          <a:r>
            <a:rPr lang="pt-BR" dirty="0"/>
            <a:t>Jovens e adultos de 18 a 29 anos* (8,2%)</a:t>
          </a:r>
        </a:p>
      </dgm:t>
    </dgm:pt>
    <dgm:pt modelId="{D0432F2F-EF8C-4341-A70C-8F00DC178B23}" type="parTrans" cxnId="{5DA4BE8F-ABE6-49DE-96EC-009C5EFCD94A}">
      <dgm:prSet/>
      <dgm:spPr/>
      <dgm:t>
        <a:bodyPr/>
        <a:lstStyle/>
        <a:p>
          <a:endParaRPr lang="pt-BR"/>
        </a:p>
      </dgm:t>
    </dgm:pt>
    <dgm:pt modelId="{A94CB4E7-D550-4DCA-A82F-8C447C110F21}" type="sibTrans" cxnId="{5DA4BE8F-ABE6-49DE-96EC-009C5EFCD94A}">
      <dgm:prSet/>
      <dgm:spPr/>
      <dgm:t>
        <a:bodyPr/>
        <a:lstStyle/>
        <a:p>
          <a:endParaRPr lang="pt-BR"/>
        </a:p>
      </dgm:t>
    </dgm:pt>
    <dgm:pt modelId="{8D0A09B0-1ECD-41AF-9F72-AD7FB58287BD}">
      <dgm:prSet/>
      <dgm:spPr>
        <a:solidFill>
          <a:schemeClr val="accent2"/>
        </a:solidFill>
      </dgm:spPr>
      <dgm:t>
        <a:bodyPr/>
        <a:lstStyle/>
        <a:p>
          <a:r>
            <a:rPr lang="pt-BR" dirty="0"/>
            <a:t>Adultos de 30 a 59 anos* (6%)</a:t>
          </a:r>
        </a:p>
      </dgm:t>
    </dgm:pt>
    <dgm:pt modelId="{D9AF6B47-20F8-4570-A031-5B400F3E9C56}" type="parTrans" cxnId="{7C5991B6-142B-486E-A16A-2CDA77D55AA7}">
      <dgm:prSet/>
      <dgm:spPr/>
      <dgm:t>
        <a:bodyPr/>
        <a:lstStyle/>
        <a:p>
          <a:endParaRPr lang="pt-BR"/>
        </a:p>
      </dgm:t>
    </dgm:pt>
    <dgm:pt modelId="{5D8427B6-7EDC-4804-860D-50E92D31810F}" type="sibTrans" cxnId="{7C5991B6-142B-486E-A16A-2CDA77D55AA7}">
      <dgm:prSet/>
      <dgm:spPr/>
      <dgm:t>
        <a:bodyPr/>
        <a:lstStyle/>
        <a:p>
          <a:endParaRPr lang="pt-BR"/>
        </a:p>
      </dgm:t>
    </dgm:pt>
    <dgm:pt modelId="{0D1BBA8B-007B-4F7C-93DE-412C346F609D}">
      <dgm:prSet/>
      <dgm:spPr/>
      <dgm:t>
        <a:bodyPr/>
        <a:lstStyle/>
        <a:p>
          <a:r>
            <a:rPr lang="pt-BR" dirty="0"/>
            <a:t>2 milhões de usuários atendidos</a:t>
          </a:r>
        </a:p>
      </dgm:t>
    </dgm:pt>
    <dgm:pt modelId="{B05569C2-DB6D-46F0-ACA7-FCC65806D3A5}" type="sibTrans" cxnId="{0F0627BB-234F-4208-B6C0-888E5570C1C9}">
      <dgm:prSet/>
      <dgm:spPr/>
      <dgm:t>
        <a:bodyPr/>
        <a:lstStyle/>
        <a:p>
          <a:endParaRPr lang="pt-BR"/>
        </a:p>
      </dgm:t>
    </dgm:pt>
    <dgm:pt modelId="{46EF448C-99D6-4665-9AF3-F4C4B6A4335C}" type="parTrans" cxnId="{0F0627BB-234F-4208-B6C0-888E5570C1C9}">
      <dgm:prSet/>
      <dgm:spPr/>
      <dgm:t>
        <a:bodyPr/>
        <a:lstStyle/>
        <a:p>
          <a:endParaRPr lang="pt-BR"/>
        </a:p>
      </dgm:t>
    </dgm:pt>
    <dgm:pt modelId="{D5AA37F3-1372-44BC-AE0E-6D9EE27E8465}" type="pres">
      <dgm:prSet presAssocID="{0820A1D9-7358-41F8-B642-3B87AA6FCD4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372FF264-156F-492E-9FA5-23B4099E0AB5}" type="pres">
      <dgm:prSet presAssocID="{0D1BBA8B-007B-4F7C-93DE-412C346F609D}" presName="vertOne" presStyleCnt="0"/>
      <dgm:spPr/>
    </dgm:pt>
    <dgm:pt modelId="{1453EFCF-06A5-4B23-AB0C-5A6333B870F7}" type="pres">
      <dgm:prSet presAssocID="{0D1BBA8B-007B-4F7C-93DE-412C346F609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CEA61C1-9790-4F69-9AF9-A1D98268BB35}" type="pres">
      <dgm:prSet presAssocID="{0D1BBA8B-007B-4F7C-93DE-412C346F609D}" presName="parTransOne" presStyleCnt="0"/>
      <dgm:spPr/>
    </dgm:pt>
    <dgm:pt modelId="{60DE777F-B8F6-4EC2-878C-EC1404433DCE}" type="pres">
      <dgm:prSet presAssocID="{0D1BBA8B-007B-4F7C-93DE-412C346F609D}" presName="horzOne" presStyleCnt="0"/>
      <dgm:spPr/>
    </dgm:pt>
    <dgm:pt modelId="{24932F8C-8735-4EB5-AD12-51BDA6C47249}" type="pres">
      <dgm:prSet presAssocID="{02E4919B-1166-4A61-9769-285DADD23CC3}" presName="vertTwo" presStyleCnt="0"/>
      <dgm:spPr/>
    </dgm:pt>
    <dgm:pt modelId="{64E83A4E-270B-4252-99AE-A697C0386BC0}" type="pres">
      <dgm:prSet presAssocID="{02E4919B-1166-4A61-9769-285DADD23CC3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318BF63-5753-4F42-9535-0DDE0381BCCF}" type="pres">
      <dgm:prSet presAssocID="{02E4919B-1166-4A61-9769-285DADD23CC3}" presName="parTransTwo" presStyleCnt="0"/>
      <dgm:spPr/>
    </dgm:pt>
    <dgm:pt modelId="{69B0605E-53B0-40DB-9864-0FD9FA81D000}" type="pres">
      <dgm:prSet presAssocID="{02E4919B-1166-4A61-9769-285DADD23CC3}" presName="horzTwo" presStyleCnt="0"/>
      <dgm:spPr/>
    </dgm:pt>
    <dgm:pt modelId="{450337C5-145F-4AEB-A53D-98CE9B2FE8AE}" type="pres">
      <dgm:prSet presAssocID="{B664998C-2162-4189-8A27-416F4C7E6BD2}" presName="vertThree" presStyleCnt="0"/>
      <dgm:spPr/>
    </dgm:pt>
    <dgm:pt modelId="{1F7471CF-20FA-4BF8-887E-6D8AD04FCAAE}" type="pres">
      <dgm:prSet presAssocID="{B664998C-2162-4189-8A27-416F4C7E6BD2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3C76DC6-B9E8-41A6-A6E8-601483EDD82C}" type="pres">
      <dgm:prSet presAssocID="{B664998C-2162-4189-8A27-416F4C7E6BD2}" presName="horzThree" presStyleCnt="0"/>
      <dgm:spPr/>
    </dgm:pt>
    <dgm:pt modelId="{4280979B-6757-4CB7-828C-8DEBA4391757}" type="pres">
      <dgm:prSet presAssocID="{0E77A5D4-C4C6-4584-AAE9-90DFCB7E2B6F}" presName="sibSpaceTwo" presStyleCnt="0"/>
      <dgm:spPr/>
    </dgm:pt>
    <dgm:pt modelId="{88CD7BBF-2211-4ADE-B85C-1D83423FD2D5}" type="pres">
      <dgm:prSet presAssocID="{88D8933E-A471-4C99-8562-2CC13B0298B8}" presName="vertTwo" presStyleCnt="0"/>
      <dgm:spPr/>
    </dgm:pt>
    <dgm:pt modelId="{8D44A19E-170F-4A98-B43A-2FAE03EABEC4}" type="pres">
      <dgm:prSet presAssocID="{88D8933E-A471-4C99-8562-2CC13B0298B8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EAAC35F-EA06-4408-AC5F-3215E03196A6}" type="pres">
      <dgm:prSet presAssocID="{88D8933E-A471-4C99-8562-2CC13B0298B8}" presName="parTransTwo" presStyleCnt="0"/>
      <dgm:spPr/>
    </dgm:pt>
    <dgm:pt modelId="{0348F21D-7EFF-44EF-9486-FEC0E8F76735}" type="pres">
      <dgm:prSet presAssocID="{88D8933E-A471-4C99-8562-2CC13B0298B8}" presName="horzTwo" presStyleCnt="0"/>
      <dgm:spPr/>
    </dgm:pt>
    <dgm:pt modelId="{0A789BF1-93B1-4DB4-9F6B-B169184240DA}" type="pres">
      <dgm:prSet presAssocID="{8D0A09B0-1ECD-41AF-9F72-AD7FB58287BD}" presName="vertThree" presStyleCnt="0"/>
      <dgm:spPr/>
    </dgm:pt>
    <dgm:pt modelId="{0F3B349B-EB28-4416-B2B8-4A8DFDF5D743}" type="pres">
      <dgm:prSet presAssocID="{8D0A09B0-1ECD-41AF-9F72-AD7FB58287BD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A06B0DC-7E1A-4264-96E1-E1B34F8F14FC}" type="pres">
      <dgm:prSet presAssocID="{8D0A09B0-1ECD-41AF-9F72-AD7FB58287BD}" presName="horzThree" presStyleCnt="0"/>
      <dgm:spPr/>
    </dgm:pt>
    <dgm:pt modelId="{BA43660D-F9C5-4A50-8FB7-0DBE9031FCC5}" type="pres">
      <dgm:prSet presAssocID="{128E26D1-7454-4166-8A26-4131C1C69003}" presName="sibSpaceTwo" presStyleCnt="0"/>
      <dgm:spPr/>
    </dgm:pt>
    <dgm:pt modelId="{01A4230D-A443-44D2-B15E-F3EEDC7981AB}" type="pres">
      <dgm:prSet presAssocID="{7D47C7F2-653D-47DF-ACC6-962216A4345D}" presName="vertTwo" presStyleCnt="0"/>
      <dgm:spPr/>
    </dgm:pt>
    <dgm:pt modelId="{6FFB5E65-69C5-43CC-A052-3380966D8A91}" type="pres">
      <dgm:prSet presAssocID="{7D47C7F2-653D-47DF-ACC6-962216A4345D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5A17BEA-C000-4897-970A-AD3CACA7169B}" type="pres">
      <dgm:prSet presAssocID="{7D47C7F2-653D-47DF-ACC6-962216A4345D}" presName="parTransTwo" presStyleCnt="0"/>
      <dgm:spPr/>
    </dgm:pt>
    <dgm:pt modelId="{F73FD387-7198-4FF2-95C4-2888CFEC0DC8}" type="pres">
      <dgm:prSet presAssocID="{7D47C7F2-653D-47DF-ACC6-962216A4345D}" presName="horzTwo" presStyleCnt="0"/>
      <dgm:spPr/>
    </dgm:pt>
    <dgm:pt modelId="{24FA180D-DFDA-452A-ADCB-F20B8FDEB3AD}" type="pres">
      <dgm:prSet presAssocID="{9D9CB707-D302-4D58-8CEC-40BBFC8BD797}" presName="vertThree" presStyleCnt="0"/>
      <dgm:spPr/>
    </dgm:pt>
    <dgm:pt modelId="{511527BA-8A67-41C4-A27B-D0A21ED33BAB}" type="pres">
      <dgm:prSet presAssocID="{9D9CB707-D302-4D58-8CEC-40BBFC8BD797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67D4277-FF3B-40F3-B12A-AD064FEE0174}" type="pres">
      <dgm:prSet presAssocID="{9D9CB707-D302-4D58-8CEC-40BBFC8BD797}" presName="horzThree" presStyleCnt="0"/>
      <dgm:spPr/>
    </dgm:pt>
    <dgm:pt modelId="{B5A123AF-5642-4CB9-84EF-579CA633E2CE}" type="pres">
      <dgm:prSet presAssocID="{C72137C5-22B0-48D9-B020-9B32344565D1}" presName="sibSpaceTwo" presStyleCnt="0"/>
      <dgm:spPr/>
    </dgm:pt>
    <dgm:pt modelId="{E37B7EF5-49E7-44F5-AB1D-1E3C27D8C6C4}" type="pres">
      <dgm:prSet presAssocID="{272CBA46-4056-482D-830B-E86039B10035}" presName="vertTwo" presStyleCnt="0"/>
      <dgm:spPr/>
    </dgm:pt>
    <dgm:pt modelId="{95D22BB9-E23E-4E37-8A49-AD905E378E2B}" type="pres">
      <dgm:prSet presAssocID="{272CBA46-4056-482D-830B-E86039B10035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ABE2695-8B9C-4E07-BC9F-77EDEF4B3906}" type="pres">
      <dgm:prSet presAssocID="{272CBA46-4056-482D-830B-E86039B10035}" presName="parTransTwo" presStyleCnt="0"/>
      <dgm:spPr/>
    </dgm:pt>
    <dgm:pt modelId="{E5809A18-4F2B-4DB9-B3BA-3300CCF54EB1}" type="pres">
      <dgm:prSet presAssocID="{272CBA46-4056-482D-830B-E86039B10035}" presName="horzTwo" presStyleCnt="0"/>
      <dgm:spPr/>
    </dgm:pt>
    <dgm:pt modelId="{9151E109-EF64-497F-8D78-D759B0CBFD0A}" type="pres">
      <dgm:prSet presAssocID="{A1367138-98DB-4580-AC95-113FBD2D4608}" presName="vertThree" presStyleCnt="0"/>
      <dgm:spPr/>
    </dgm:pt>
    <dgm:pt modelId="{52E33CF8-15E0-4DBF-8597-349DBB88620E}" type="pres">
      <dgm:prSet presAssocID="{A1367138-98DB-4580-AC95-113FBD2D4608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89AD9E2-987F-4B8C-B1CE-8C7162D72579}" type="pres">
      <dgm:prSet presAssocID="{A1367138-98DB-4580-AC95-113FBD2D4608}" presName="horzThree" presStyleCnt="0"/>
      <dgm:spPr/>
    </dgm:pt>
  </dgm:ptLst>
  <dgm:cxnLst>
    <dgm:cxn modelId="{BA5CA820-68BE-4DDE-9E4D-146E0460EAE9}" srcId="{0D1BBA8B-007B-4F7C-93DE-412C346F609D}" destId="{7D47C7F2-653D-47DF-ACC6-962216A4345D}" srcOrd="2" destOrd="0" parTransId="{4481D7E0-9DC1-4A08-8F91-5A728F05AE03}" sibTransId="{C72137C5-22B0-48D9-B020-9B32344565D1}"/>
    <dgm:cxn modelId="{9BA0A273-8CCD-4E10-A8E7-26DE4F990DBA}" srcId="{7D47C7F2-653D-47DF-ACC6-962216A4345D}" destId="{9D9CB707-D302-4D58-8CEC-40BBFC8BD797}" srcOrd="0" destOrd="0" parTransId="{8930C9E8-DC39-487D-8611-9ADB26D56420}" sibTransId="{1F63D5E9-4002-4682-B17B-2A42D9B88F44}"/>
    <dgm:cxn modelId="{D12327A2-A651-44D3-AA4C-B546E77B2647}" type="presOf" srcId="{0820A1D9-7358-41F8-B642-3B87AA6FCD48}" destId="{D5AA37F3-1372-44BC-AE0E-6D9EE27E8465}" srcOrd="0" destOrd="0" presId="urn:microsoft.com/office/officeart/2005/8/layout/hierarchy4"/>
    <dgm:cxn modelId="{C5741573-E9D9-46FD-A14E-46B212452ECE}" type="presOf" srcId="{7D47C7F2-653D-47DF-ACC6-962216A4345D}" destId="{6FFB5E65-69C5-43CC-A052-3380966D8A91}" srcOrd="0" destOrd="0" presId="urn:microsoft.com/office/officeart/2005/8/layout/hierarchy4"/>
    <dgm:cxn modelId="{EB27B1F0-6B43-402C-A2C7-83E882E62538}" type="presOf" srcId="{B664998C-2162-4189-8A27-416F4C7E6BD2}" destId="{1F7471CF-20FA-4BF8-887E-6D8AD04FCAAE}" srcOrd="0" destOrd="0" presId="urn:microsoft.com/office/officeart/2005/8/layout/hierarchy4"/>
    <dgm:cxn modelId="{F912EAAC-7FE0-4570-A8AA-4E9D59C56DA9}" type="presOf" srcId="{02E4919B-1166-4A61-9769-285DADD23CC3}" destId="{64E83A4E-270B-4252-99AE-A697C0386BC0}" srcOrd="0" destOrd="0" presId="urn:microsoft.com/office/officeart/2005/8/layout/hierarchy4"/>
    <dgm:cxn modelId="{5A48F0F8-377A-4C9A-9430-B6F82C15A08F}" srcId="{0D1BBA8B-007B-4F7C-93DE-412C346F609D}" destId="{88D8933E-A471-4C99-8562-2CC13B0298B8}" srcOrd="1" destOrd="0" parTransId="{0DB11ECA-EDD6-47FD-ABD4-0352A50C9059}" sibTransId="{128E26D1-7454-4166-8A26-4131C1C69003}"/>
    <dgm:cxn modelId="{7C5991B6-142B-486E-A16A-2CDA77D55AA7}" srcId="{88D8933E-A471-4C99-8562-2CC13B0298B8}" destId="{8D0A09B0-1ECD-41AF-9F72-AD7FB58287BD}" srcOrd="0" destOrd="0" parTransId="{D9AF6B47-20F8-4570-A031-5B400F3E9C56}" sibTransId="{5D8427B6-7EDC-4804-860D-50E92D31810F}"/>
    <dgm:cxn modelId="{F068747F-C582-4D27-9BAF-0EE7A79DC73E}" type="presOf" srcId="{88D8933E-A471-4C99-8562-2CC13B0298B8}" destId="{8D44A19E-170F-4A98-B43A-2FAE03EABEC4}" srcOrd="0" destOrd="0" presId="urn:microsoft.com/office/officeart/2005/8/layout/hierarchy4"/>
    <dgm:cxn modelId="{AECA1C8B-8F27-4B58-8EC7-6C9D04126A9C}" srcId="{0D1BBA8B-007B-4F7C-93DE-412C346F609D}" destId="{02E4919B-1166-4A61-9769-285DADD23CC3}" srcOrd="0" destOrd="0" parTransId="{A5EA998F-5E23-4BC8-AB83-7FBF434880A3}" sibTransId="{0E77A5D4-C4C6-4584-AAE9-90DFCB7E2B6F}"/>
    <dgm:cxn modelId="{91161FB3-24A2-4566-B2E3-7FAC5B72893D}" type="presOf" srcId="{0D1BBA8B-007B-4F7C-93DE-412C346F609D}" destId="{1453EFCF-06A5-4B23-AB0C-5A6333B870F7}" srcOrd="0" destOrd="0" presId="urn:microsoft.com/office/officeart/2005/8/layout/hierarchy4"/>
    <dgm:cxn modelId="{FF9DEDE6-767B-4191-908C-764CAD7A29B7}" type="presOf" srcId="{8D0A09B0-1ECD-41AF-9F72-AD7FB58287BD}" destId="{0F3B349B-EB28-4416-B2B8-4A8DFDF5D743}" srcOrd="0" destOrd="0" presId="urn:microsoft.com/office/officeart/2005/8/layout/hierarchy4"/>
    <dgm:cxn modelId="{0F0627BB-234F-4208-B6C0-888E5570C1C9}" srcId="{0820A1D9-7358-41F8-B642-3B87AA6FCD48}" destId="{0D1BBA8B-007B-4F7C-93DE-412C346F609D}" srcOrd="0" destOrd="0" parTransId="{46EF448C-99D6-4665-9AF3-F4C4B6A4335C}" sibTransId="{B05569C2-DB6D-46F0-ACA7-FCC65806D3A5}"/>
    <dgm:cxn modelId="{41069C89-2CFB-405E-B2AF-4A34A6EB922E}" srcId="{272CBA46-4056-482D-830B-E86039B10035}" destId="{A1367138-98DB-4580-AC95-113FBD2D4608}" srcOrd="0" destOrd="0" parTransId="{84F32931-769C-4BC0-A005-56A3A763F76F}" sibTransId="{A4A92538-E46E-4263-A0E4-393D44A4B318}"/>
    <dgm:cxn modelId="{FE96EDAC-D7DA-4B8A-BB71-E7BD5C346C14}" type="presOf" srcId="{9D9CB707-D302-4D58-8CEC-40BBFC8BD797}" destId="{511527BA-8A67-41C4-A27B-D0A21ED33BAB}" srcOrd="0" destOrd="0" presId="urn:microsoft.com/office/officeart/2005/8/layout/hierarchy4"/>
    <dgm:cxn modelId="{6D53444D-972F-4D9E-BD12-27305808D33F}" srcId="{0D1BBA8B-007B-4F7C-93DE-412C346F609D}" destId="{272CBA46-4056-482D-830B-E86039B10035}" srcOrd="3" destOrd="0" parTransId="{925A357B-0270-4B06-A6DE-7C7C4DC52013}" sibTransId="{157C3937-88F1-4521-B4DB-4155EC30D2FB}"/>
    <dgm:cxn modelId="{115814DD-3E88-444D-A1DE-12324B9D8A2D}" type="presOf" srcId="{272CBA46-4056-482D-830B-E86039B10035}" destId="{95D22BB9-E23E-4E37-8A49-AD905E378E2B}" srcOrd="0" destOrd="0" presId="urn:microsoft.com/office/officeart/2005/8/layout/hierarchy4"/>
    <dgm:cxn modelId="{8FE56F4F-799A-4D34-96A5-6FEE7DC5C82E}" type="presOf" srcId="{A1367138-98DB-4580-AC95-113FBD2D4608}" destId="{52E33CF8-15E0-4DBF-8597-349DBB88620E}" srcOrd="0" destOrd="0" presId="urn:microsoft.com/office/officeart/2005/8/layout/hierarchy4"/>
    <dgm:cxn modelId="{5DA4BE8F-ABE6-49DE-96EC-009C5EFCD94A}" srcId="{02E4919B-1166-4A61-9769-285DADD23CC3}" destId="{B664998C-2162-4189-8A27-416F4C7E6BD2}" srcOrd="0" destOrd="0" parTransId="{D0432F2F-EF8C-4341-A70C-8F00DC178B23}" sibTransId="{A94CB4E7-D550-4DCA-A82F-8C447C110F21}"/>
    <dgm:cxn modelId="{61A6C3A7-A663-448E-85B6-76D06C8AA2B9}" type="presParOf" srcId="{D5AA37F3-1372-44BC-AE0E-6D9EE27E8465}" destId="{372FF264-156F-492E-9FA5-23B4099E0AB5}" srcOrd="0" destOrd="0" presId="urn:microsoft.com/office/officeart/2005/8/layout/hierarchy4"/>
    <dgm:cxn modelId="{E0BF0CA5-BF99-47B6-9A9E-0E8A870C66F3}" type="presParOf" srcId="{372FF264-156F-492E-9FA5-23B4099E0AB5}" destId="{1453EFCF-06A5-4B23-AB0C-5A6333B870F7}" srcOrd="0" destOrd="0" presId="urn:microsoft.com/office/officeart/2005/8/layout/hierarchy4"/>
    <dgm:cxn modelId="{00629AC3-1D1F-432C-839C-5AB3E0E0644C}" type="presParOf" srcId="{372FF264-156F-492E-9FA5-23B4099E0AB5}" destId="{5CEA61C1-9790-4F69-9AF9-A1D98268BB35}" srcOrd="1" destOrd="0" presId="urn:microsoft.com/office/officeart/2005/8/layout/hierarchy4"/>
    <dgm:cxn modelId="{565836A3-388E-44D6-BB74-BC8B95DCD7F7}" type="presParOf" srcId="{372FF264-156F-492E-9FA5-23B4099E0AB5}" destId="{60DE777F-B8F6-4EC2-878C-EC1404433DCE}" srcOrd="2" destOrd="0" presId="urn:microsoft.com/office/officeart/2005/8/layout/hierarchy4"/>
    <dgm:cxn modelId="{9DF1D13E-EADA-4F71-A06C-B9F3C6D83B14}" type="presParOf" srcId="{60DE777F-B8F6-4EC2-878C-EC1404433DCE}" destId="{24932F8C-8735-4EB5-AD12-51BDA6C47249}" srcOrd="0" destOrd="0" presId="urn:microsoft.com/office/officeart/2005/8/layout/hierarchy4"/>
    <dgm:cxn modelId="{C984355C-33CD-45C6-91EE-4C443B3FD3E8}" type="presParOf" srcId="{24932F8C-8735-4EB5-AD12-51BDA6C47249}" destId="{64E83A4E-270B-4252-99AE-A697C0386BC0}" srcOrd="0" destOrd="0" presId="urn:microsoft.com/office/officeart/2005/8/layout/hierarchy4"/>
    <dgm:cxn modelId="{EC5DE27A-A717-4FAB-ABA5-F1744291A0DD}" type="presParOf" srcId="{24932F8C-8735-4EB5-AD12-51BDA6C47249}" destId="{3318BF63-5753-4F42-9535-0DDE0381BCCF}" srcOrd="1" destOrd="0" presId="urn:microsoft.com/office/officeart/2005/8/layout/hierarchy4"/>
    <dgm:cxn modelId="{F257D8F5-986E-4037-9EDE-9623551DD4D2}" type="presParOf" srcId="{24932F8C-8735-4EB5-AD12-51BDA6C47249}" destId="{69B0605E-53B0-40DB-9864-0FD9FA81D000}" srcOrd="2" destOrd="0" presId="urn:microsoft.com/office/officeart/2005/8/layout/hierarchy4"/>
    <dgm:cxn modelId="{2E043865-5FF5-44AC-9510-656D79876296}" type="presParOf" srcId="{69B0605E-53B0-40DB-9864-0FD9FA81D000}" destId="{450337C5-145F-4AEB-A53D-98CE9B2FE8AE}" srcOrd="0" destOrd="0" presId="urn:microsoft.com/office/officeart/2005/8/layout/hierarchy4"/>
    <dgm:cxn modelId="{4B1497C9-04AC-4243-8BC7-1BA0F9046DE0}" type="presParOf" srcId="{450337C5-145F-4AEB-A53D-98CE9B2FE8AE}" destId="{1F7471CF-20FA-4BF8-887E-6D8AD04FCAAE}" srcOrd="0" destOrd="0" presId="urn:microsoft.com/office/officeart/2005/8/layout/hierarchy4"/>
    <dgm:cxn modelId="{4C869BED-230E-42D9-8649-302F8B8E5DAE}" type="presParOf" srcId="{450337C5-145F-4AEB-A53D-98CE9B2FE8AE}" destId="{B3C76DC6-B9E8-41A6-A6E8-601483EDD82C}" srcOrd="1" destOrd="0" presId="urn:microsoft.com/office/officeart/2005/8/layout/hierarchy4"/>
    <dgm:cxn modelId="{65C0E46F-0378-4F85-B13D-5443CF75F496}" type="presParOf" srcId="{60DE777F-B8F6-4EC2-878C-EC1404433DCE}" destId="{4280979B-6757-4CB7-828C-8DEBA4391757}" srcOrd="1" destOrd="0" presId="urn:microsoft.com/office/officeart/2005/8/layout/hierarchy4"/>
    <dgm:cxn modelId="{763FBFD6-09FF-4FB6-8FFF-F19B2CD50CD3}" type="presParOf" srcId="{60DE777F-B8F6-4EC2-878C-EC1404433DCE}" destId="{88CD7BBF-2211-4ADE-B85C-1D83423FD2D5}" srcOrd="2" destOrd="0" presId="urn:microsoft.com/office/officeart/2005/8/layout/hierarchy4"/>
    <dgm:cxn modelId="{A565FED9-1443-4B8F-B32B-EB746397BB8F}" type="presParOf" srcId="{88CD7BBF-2211-4ADE-B85C-1D83423FD2D5}" destId="{8D44A19E-170F-4A98-B43A-2FAE03EABEC4}" srcOrd="0" destOrd="0" presId="urn:microsoft.com/office/officeart/2005/8/layout/hierarchy4"/>
    <dgm:cxn modelId="{D3E41AD4-E98E-4563-977A-7480BCAA7EF2}" type="presParOf" srcId="{88CD7BBF-2211-4ADE-B85C-1D83423FD2D5}" destId="{4EAAC35F-EA06-4408-AC5F-3215E03196A6}" srcOrd="1" destOrd="0" presId="urn:microsoft.com/office/officeart/2005/8/layout/hierarchy4"/>
    <dgm:cxn modelId="{C48EDD26-5520-427E-AA79-73DCF7F32C80}" type="presParOf" srcId="{88CD7BBF-2211-4ADE-B85C-1D83423FD2D5}" destId="{0348F21D-7EFF-44EF-9486-FEC0E8F76735}" srcOrd="2" destOrd="0" presId="urn:microsoft.com/office/officeart/2005/8/layout/hierarchy4"/>
    <dgm:cxn modelId="{CAEC8CA9-CE99-451E-ACD1-DCAED7AEF4A7}" type="presParOf" srcId="{0348F21D-7EFF-44EF-9486-FEC0E8F76735}" destId="{0A789BF1-93B1-4DB4-9F6B-B169184240DA}" srcOrd="0" destOrd="0" presId="urn:microsoft.com/office/officeart/2005/8/layout/hierarchy4"/>
    <dgm:cxn modelId="{7A89B559-2F70-4927-9A31-EB50B7D39798}" type="presParOf" srcId="{0A789BF1-93B1-4DB4-9F6B-B169184240DA}" destId="{0F3B349B-EB28-4416-B2B8-4A8DFDF5D743}" srcOrd="0" destOrd="0" presId="urn:microsoft.com/office/officeart/2005/8/layout/hierarchy4"/>
    <dgm:cxn modelId="{0F1D9657-C569-49BC-8C44-13721B333CF7}" type="presParOf" srcId="{0A789BF1-93B1-4DB4-9F6B-B169184240DA}" destId="{3A06B0DC-7E1A-4264-96E1-E1B34F8F14FC}" srcOrd="1" destOrd="0" presId="urn:microsoft.com/office/officeart/2005/8/layout/hierarchy4"/>
    <dgm:cxn modelId="{EC5660FD-A981-482C-B6DA-7038DCDF0EAB}" type="presParOf" srcId="{60DE777F-B8F6-4EC2-878C-EC1404433DCE}" destId="{BA43660D-F9C5-4A50-8FB7-0DBE9031FCC5}" srcOrd="3" destOrd="0" presId="urn:microsoft.com/office/officeart/2005/8/layout/hierarchy4"/>
    <dgm:cxn modelId="{ABA7B8D7-91BE-4CA5-BC16-ABDB1F4C1D18}" type="presParOf" srcId="{60DE777F-B8F6-4EC2-878C-EC1404433DCE}" destId="{01A4230D-A443-44D2-B15E-F3EEDC7981AB}" srcOrd="4" destOrd="0" presId="urn:microsoft.com/office/officeart/2005/8/layout/hierarchy4"/>
    <dgm:cxn modelId="{C76A1565-246C-49CF-A3A7-061489D60B21}" type="presParOf" srcId="{01A4230D-A443-44D2-B15E-F3EEDC7981AB}" destId="{6FFB5E65-69C5-43CC-A052-3380966D8A91}" srcOrd="0" destOrd="0" presId="urn:microsoft.com/office/officeart/2005/8/layout/hierarchy4"/>
    <dgm:cxn modelId="{13054AEE-F644-4110-8A68-FFF0CD5753F2}" type="presParOf" srcId="{01A4230D-A443-44D2-B15E-F3EEDC7981AB}" destId="{45A17BEA-C000-4897-970A-AD3CACA7169B}" srcOrd="1" destOrd="0" presId="urn:microsoft.com/office/officeart/2005/8/layout/hierarchy4"/>
    <dgm:cxn modelId="{2108E217-EB53-4F9E-AE21-AA1668AB38DE}" type="presParOf" srcId="{01A4230D-A443-44D2-B15E-F3EEDC7981AB}" destId="{F73FD387-7198-4FF2-95C4-2888CFEC0DC8}" srcOrd="2" destOrd="0" presId="urn:microsoft.com/office/officeart/2005/8/layout/hierarchy4"/>
    <dgm:cxn modelId="{095E86EB-40DA-48D2-87C3-5AD91A24DCDA}" type="presParOf" srcId="{F73FD387-7198-4FF2-95C4-2888CFEC0DC8}" destId="{24FA180D-DFDA-452A-ADCB-F20B8FDEB3AD}" srcOrd="0" destOrd="0" presId="urn:microsoft.com/office/officeart/2005/8/layout/hierarchy4"/>
    <dgm:cxn modelId="{2A805A5D-975C-4A66-9E97-C0E89C32B1FB}" type="presParOf" srcId="{24FA180D-DFDA-452A-ADCB-F20B8FDEB3AD}" destId="{511527BA-8A67-41C4-A27B-D0A21ED33BAB}" srcOrd="0" destOrd="0" presId="urn:microsoft.com/office/officeart/2005/8/layout/hierarchy4"/>
    <dgm:cxn modelId="{E06853FA-AACD-49D3-92C7-684458CAB07F}" type="presParOf" srcId="{24FA180D-DFDA-452A-ADCB-F20B8FDEB3AD}" destId="{267D4277-FF3B-40F3-B12A-AD064FEE0174}" srcOrd="1" destOrd="0" presId="urn:microsoft.com/office/officeart/2005/8/layout/hierarchy4"/>
    <dgm:cxn modelId="{5D2FB7DF-7DA8-4F07-AF9A-A17546153242}" type="presParOf" srcId="{60DE777F-B8F6-4EC2-878C-EC1404433DCE}" destId="{B5A123AF-5642-4CB9-84EF-579CA633E2CE}" srcOrd="5" destOrd="0" presId="urn:microsoft.com/office/officeart/2005/8/layout/hierarchy4"/>
    <dgm:cxn modelId="{2591BEC8-5096-44F7-ADA7-E17F9541A598}" type="presParOf" srcId="{60DE777F-B8F6-4EC2-878C-EC1404433DCE}" destId="{E37B7EF5-49E7-44F5-AB1D-1E3C27D8C6C4}" srcOrd="6" destOrd="0" presId="urn:microsoft.com/office/officeart/2005/8/layout/hierarchy4"/>
    <dgm:cxn modelId="{3F4CAA9D-F624-431A-8776-C81AD9F7DA32}" type="presParOf" srcId="{E37B7EF5-49E7-44F5-AB1D-1E3C27D8C6C4}" destId="{95D22BB9-E23E-4E37-8A49-AD905E378E2B}" srcOrd="0" destOrd="0" presId="urn:microsoft.com/office/officeart/2005/8/layout/hierarchy4"/>
    <dgm:cxn modelId="{70747775-2671-4351-8A3B-4DA97270A22D}" type="presParOf" srcId="{E37B7EF5-49E7-44F5-AB1D-1E3C27D8C6C4}" destId="{AABE2695-8B9C-4E07-BC9F-77EDEF4B3906}" srcOrd="1" destOrd="0" presId="urn:microsoft.com/office/officeart/2005/8/layout/hierarchy4"/>
    <dgm:cxn modelId="{59D228C9-BD5C-4A18-A683-F811FACD89BA}" type="presParOf" srcId="{E37B7EF5-49E7-44F5-AB1D-1E3C27D8C6C4}" destId="{E5809A18-4F2B-4DB9-B3BA-3300CCF54EB1}" srcOrd="2" destOrd="0" presId="urn:microsoft.com/office/officeart/2005/8/layout/hierarchy4"/>
    <dgm:cxn modelId="{11860E0F-E54C-4453-9F80-D831B642A888}" type="presParOf" srcId="{E5809A18-4F2B-4DB9-B3BA-3300CCF54EB1}" destId="{9151E109-EF64-497F-8D78-D759B0CBFD0A}" srcOrd="0" destOrd="0" presId="urn:microsoft.com/office/officeart/2005/8/layout/hierarchy4"/>
    <dgm:cxn modelId="{91EFAA57-4439-4C7D-A82B-2F63B4C60A99}" type="presParOf" srcId="{9151E109-EF64-497F-8D78-D759B0CBFD0A}" destId="{52E33CF8-15E0-4DBF-8597-349DBB88620E}" srcOrd="0" destOrd="0" presId="urn:microsoft.com/office/officeart/2005/8/layout/hierarchy4"/>
    <dgm:cxn modelId="{03AB5708-4B24-4571-BCE8-A6366E65508C}" type="presParOf" srcId="{9151E109-EF64-497F-8D78-D759B0CBFD0A}" destId="{089AD9E2-987F-4B8C-B1CE-8C7162D7257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BF8B57-2D43-4F83-801C-05AA9E0D50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A406D9F3-DF4E-4C4A-9770-5ABAF970B19F}" type="pres">
      <dgm:prSet presAssocID="{0CBF8B57-2D43-4F83-801C-05AA9E0D50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29B3E7AA-A24D-4F3D-9655-EA96D02831D1}" type="presOf" srcId="{0CBF8B57-2D43-4F83-801C-05AA9E0D5070}" destId="{A406D9F3-DF4E-4C4A-9770-5ABAF970B19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3EFCF-06A5-4B23-AB0C-5A6333B870F7}">
      <dsp:nvSpPr>
        <dsp:cNvPr id="0" name=""/>
        <dsp:cNvSpPr/>
      </dsp:nvSpPr>
      <dsp:spPr>
        <a:xfrm>
          <a:off x="1149" y="2563"/>
          <a:ext cx="7110923" cy="13049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/>
            <a:t>2 milhões de usuários atendidos</a:t>
          </a:r>
        </a:p>
      </dsp:txBody>
      <dsp:txXfrm>
        <a:off x="39370" y="40784"/>
        <a:ext cx="7034481" cy="1228520"/>
      </dsp:txXfrm>
    </dsp:sp>
    <dsp:sp modelId="{64E83A4E-270B-4252-99AE-A697C0386BC0}">
      <dsp:nvSpPr>
        <dsp:cNvPr id="0" name=""/>
        <dsp:cNvSpPr/>
      </dsp:nvSpPr>
      <dsp:spPr>
        <a:xfrm>
          <a:off x="1149" y="1432201"/>
          <a:ext cx="1672371" cy="1304962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Crianças de 0 a 6 anos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(3,9%)</a:t>
          </a:r>
        </a:p>
      </dsp:txBody>
      <dsp:txXfrm>
        <a:off x="39370" y="1470422"/>
        <a:ext cx="1595929" cy="1228520"/>
      </dsp:txXfrm>
    </dsp:sp>
    <dsp:sp modelId="{1F7471CF-20FA-4BF8-887E-6D8AD04FCAAE}">
      <dsp:nvSpPr>
        <dsp:cNvPr id="0" name=""/>
        <dsp:cNvSpPr/>
      </dsp:nvSpPr>
      <dsp:spPr>
        <a:xfrm>
          <a:off x="1149" y="2861839"/>
          <a:ext cx="1672371" cy="130496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Jovens e adultos de 18 a 29 anos* (8,2%)</a:t>
          </a:r>
        </a:p>
      </dsp:txBody>
      <dsp:txXfrm>
        <a:off x="39370" y="2900060"/>
        <a:ext cx="1595929" cy="1228520"/>
      </dsp:txXfrm>
    </dsp:sp>
    <dsp:sp modelId="{8D44A19E-170F-4A98-B43A-2FAE03EABEC4}">
      <dsp:nvSpPr>
        <dsp:cNvPr id="0" name=""/>
        <dsp:cNvSpPr/>
      </dsp:nvSpPr>
      <dsp:spPr>
        <a:xfrm>
          <a:off x="1814000" y="1432201"/>
          <a:ext cx="1672371" cy="13049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Crianças e adolescentes de 6 a 15 anos (49%)</a:t>
          </a:r>
        </a:p>
      </dsp:txBody>
      <dsp:txXfrm>
        <a:off x="1852221" y="1470422"/>
        <a:ext cx="1595929" cy="1228520"/>
      </dsp:txXfrm>
    </dsp:sp>
    <dsp:sp modelId="{0F3B349B-EB28-4416-B2B8-4A8DFDF5D743}">
      <dsp:nvSpPr>
        <dsp:cNvPr id="0" name=""/>
        <dsp:cNvSpPr/>
      </dsp:nvSpPr>
      <dsp:spPr>
        <a:xfrm>
          <a:off x="1814000" y="2861839"/>
          <a:ext cx="1672371" cy="130496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Adultos de 30 a 59 anos* (6%)</a:t>
          </a:r>
        </a:p>
      </dsp:txBody>
      <dsp:txXfrm>
        <a:off x="1852221" y="2900060"/>
        <a:ext cx="1595929" cy="1228520"/>
      </dsp:txXfrm>
    </dsp:sp>
    <dsp:sp modelId="{6FFB5E65-69C5-43CC-A052-3380966D8A91}">
      <dsp:nvSpPr>
        <dsp:cNvPr id="0" name=""/>
        <dsp:cNvSpPr/>
      </dsp:nvSpPr>
      <dsp:spPr>
        <a:xfrm>
          <a:off x="3626851" y="1432201"/>
          <a:ext cx="1672371" cy="13049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Adolescentes de 15 a 17 anos (14,1%)</a:t>
          </a:r>
        </a:p>
      </dsp:txBody>
      <dsp:txXfrm>
        <a:off x="3665072" y="1470422"/>
        <a:ext cx="1595929" cy="1228520"/>
      </dsp:txXfrm>
    </dsp:sp>
    <dsp:sp modelId="{511527BA-8A67-41C4-A27B-D0A21ED33BAB}">
      <dsp:nvSpPr>
        <dsp:cNvPr id="0" name=""/>
        <dsp:cNvSpPr/>
      </dsp:nvSpPr>
      <dsp:spPr>
        <a:xfrm>
          <a:off x="3626851" y="2861839"/>
          <a:ext cx="1672371" cy="130496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Idosos acima de 60 anos (18,8%)</a:t>
          </a:r>
        </a:p>
      </dsp:txBody>
      <dsp:txXfrm>
        <a:off x="3665072" y="2900060"/>
        <a:ext cx="1595929" cy="1228520"/>
      </dsp:txXfrm>
    </dsp:sp>
    <dsp:sp modelId="{95D22BB9-E23E-4E37-8A49-AD905E378E2B}">
      <dsp:nvSpPr>
        <dsp:cNvPr id="0" name=""/>
        <dsp:cNvSpPr/>
      </dsp:nvSpPr>
      <dsp:spPr>
        <a:xfrm>
          <a:off x="5439701" y="1432201"/>
          <a:ext cx="1672371" cy="1304962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4.971 municípios </a:t>
          </a:r>
          <a:r>
            <a:rPr lang="pt-BR" sz="1900" kern="1200" dirty="0" err="1"/>
            <a:t>cofinanciados</a:t>
          </a:r>
          <a:endParaRPr lang="pt-BR" sz="1900" kern="1200" dirty="0"/>
        </a:p>
      </dsp:txBody>
      <dsp:txXfrm>
        <a:off x="5477922" y="1470422"/>
        <a:ext cx="1595929" cy="1228520"/>
      </dsp:txXfrm>
    </dsp:sp>
    <dsp:sp modelId="{52E33CF8-15E0-4DBF-8597-349DBB88620E}">
      <dsp:nvSpPr>
        <dsp:cNvPr id="0" name=""/>
        <dsp:cNvSpPr/>
      </dsp:nvSpPr>
      <dsp:spPr>
        <a:xfrm>
          <a:off x="5439701" y="2861839"/>
          <a:ext cx="1672371" cy="13049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8.041 Centros de Convivência</a:t>
          </a:r>
        </a:p>
      </dsp:txBody>
      <dsp:txXfrm>
        <a:off x="5477922" y="2900060"/>
        <a:ext cx="1595929" cy="1228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93028-2C88-43B2-B4E2-9C95637D983C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201" y="3271103"/>
            <a:ext cx="7942238" cy="26764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53372-CA03-472B-BD70-8AAE2DB82A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7558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95" indent="-28572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15" indent="-22858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81" indent="-22858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48" indent="-22858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414" indent="-22858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79" indent="-22858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746" indent="-22858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912" indent="-22858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BBC336-5F07-4AC0-B656-3AA938B754C8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3142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95" indent="-28572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915" indent="-22858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81" indent="-22858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248" indent="-22858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414" indent="-22858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579" indent="-22858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746" indent="-22858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912" indent="-22858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BBC336-5F07-4AC0-B656-3AA938B754C8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439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92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66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00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18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42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35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36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02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7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10/3/2019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8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4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01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75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332"/>
            <a:ext cx="12192000" cy="690051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39036" y="1080380"/>
            <a:ext cx="10772383" cy="5075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endParaRPr lang="pt-BR" sz="3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110000"/>
              </a:lnSpc>
              <a:defRPr/>
            </a:pPr>
            <a:r>
              <a:rPr lang="pt-BR" sz="3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atuação integrada entre Assistência Social e Sistema de Justiça na defesa do direito à convivência familiar e comunitária e na mitigação das situações de violência e violação de direitos</a:t>
            </a:r>
          </a:p>
          <a:p>
            <a:pPr algn="ctr">
              <a:lnSpc>
                <a:spcPct val="110000"/>
              </a:lnSpc>
              <a:defRPr/>
            </a:pPr>
            <a:endParaRPr lang="pt-BR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10000"/>
              </a:lnSpc>
              <a:defRPr/>
            </a:pPr>
            <a:endParaRPr lang="pt-BR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10000"/>
              </a:lnSpc>
              <a:defRPr/>
            </a:pPr>
            <a:r>
              <a:rPr lang="pt-BR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Mariana de Sousa Machado Neris</a:t>
            </a:r>
          </a:p>
          <a:p>
            <a:pPr algn="ctr">
              <a:lnSpc>
                <a:spcPct val="110000"/>
              </a:lnSpc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Secretária Nacional de Assistência Social</a:t>
            </a:r>
          </a:p>
          <a:p>
            <a:pPr algn="ctr">
              <a:lnSpc>
                <a:spcPct val="110000"/>
              </a:lnSpc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 Especial de Desenvolvimento Social</a:t>
            </a:r>
          </a:p>
          <a:p>
            <a:pPr algn="ctr">
              <a:lnSpc>
                <a:spcPct val="110000"/>
              </a:lnSpc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10000"/>
              </a:lnSpc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2000" b="1" dirty="0"/>
              <a:t>Seminário do Pacto Nacional pela Primeira Infância – Região Centro-Oeste</a:t>
            </a:r>
            <a:endParaRPr lang="pt-BR" sz="2000" dirty="0"/>
          </a:p>
          <a:p>
            <a:pPr algn="ctr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Brasília/DF, 25 de junho de 2019</a:t>
            </a:r>
          </a:p>
        </p:txBody>
      </p:sp>
      <p:pic>
        <p:nvPicPr>
          <p:cNvPr id="8" name="Imagem 7" descr="D:\Users\eduardo.monteiro\Desktop\Banco de Imagens\Logos e Imagens\logo-SUAS-semfund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831" y="53530"/>
            <a:ext cx="1090338" cy="972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184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0C7649F-7670-4355-8FDC-D82458FC8A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511"/>
            <a:ext cx="12270644" cy="6900511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 idx="4294967295"/>
          </p:nvPr>
        </p:nvSpPr>
        <p:spPr>
          <a:xfrm>
            <a:off x="1524001" y="1628776"/>
            <a:ext cx="8748713" cy="417671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pt-BR" sz="1800" dirty="0">
                <a:latin typeface="+mn-lt"/>
                <a:cs typeface="Arial" pitchFamily="34" charset="0"/>
              </a:rPr>
              <a:t/>
            </a:r>
            <a:br>
              <a:rPr lang="pt-BR" sz="1800" dirty="0">
                <a:latin typeface="+mn-lt"/>
                <a:cs typeface="Arial" pitchFamily="34" charset="0"/>
              </a:rPr>
            </a:br>
            <a:r>
              <a:rPr lang="pt-BR" sz="1800" dirty="0">
                <a:latin typeface="+mn-lt"/>
                <a:cs typeface="Arial" pitchFamily="34" charset="0"/>
              </a:rPr>
              <a:t/>
            </a:r>
            <a:br>
              <a:rPr lang="pt-BR" sz="1800" dirty="0">
                <a:latin typeface="+mn-lt"/>
                <a:cs typeface="Arial" pitchFamily="34" charset="0"/>
              </a:rPr>
            </a:br>
            <a:r>
              <a:rPr lang="pt-BR" sz="1800" dirty="0">
                <a:latin typeface="+mn-lt"/>
                <a:cs typeface="Arial" pitchFamily="34" charset="0"/>
              </a:rPr>
              <a:t/>
            </a:r>
            <a:br>
              <a:rPr lang="pt-BR" sz="1800" dirty="0">
                <a:latin typeface="+mn-lt"/>
                <a:cs typeface="Arial" pitchFamily="34" charset="0"/>
              </a:rPr>
            </a:br>
            <a:r>
              <a:rPr lang="pt-BR" sz="1800" dirty="0">
                <a:latin typeface="+mn-lt"/>
                <a:cs typeface="Arial" pitchFamily="34" charset="0"/>
              </a:rPr>
              <a:t/>
            </a:r>
            <a:br>
              <a:rPr lang="pt-BR" sz="1800" dirty="0">
                <a:latin typeface="+mn-lt"/>
                <a:cs typeface="Arial" pitchFamily="34" charset="0"/>
              </a:rPr>
            </a:br>
            <a:r>
              <a:rPr lang="pt-BR" sz="1800" dirty="0">
                <a:latin typeface="+mn-lt"/>
                <a:cs typeface="Arial" pitchFamily="34" charset="0"/>
              </a:rPr>
              <a:t/>
            </a:r>
            <a:br>
              <a:rPr lang="pt-BR" sz="1800" dirty="0">
                <a:latin typeface="+mn-lt"/>
                <a:cs typeface="Arial" pitchFamily="34" charset="0"/>
              </a:rPr>
            </a:br>
            <a:r>
              <a:rPr lang="pt-BR" sz="1800" dirty="0">
                <a:latin typeface="+mn-lt"/>
                <a:cs typeface="Arial" pitchFamily="34" charset="0"/>
              </a:rPr>
              <a:t/>
            </a:r>
            <a:br>
              <a:rPr lang="pt-BR" sz="1800" dirty="0">
                <a:latin typeface="+mn-lt"/>
                <a:cs typeface="Arial" pitchFamily="34" charset="0"/>
              </a:rPr>
            </a:br>
            <a:r>
              <a:rPr lang="pt-BR" sz="1800" dirty="0">
                <a:latin typeface="+mn-lt"/>
                <a:cs typeface="Arial" pitchFamily="34" charset="0"/>
              </a:rPr>
              <a:t/>
            </a:r>
            <a:br>
              <a:rPr lang="pt-BR" sz="1800" dirty="0">
                <a:latin typeface="+mn-lt"/>
                <a:cs typeface="Arial" pitchFamily="34" charset="0"/>
              </a:rPr>
            </a:br>
            <a:r>
              <a:rPr lang="pt-BR" sz="1800" dirty="0">
                <a:latin typeface="+mn-lt"/>
                <a:cs typeface="Arial" pitchFamily="34" charset="0"/>
              </a:rPr>
              <a:t/>
            </a:r>
            <a:br>
              <a:rPr lang="pt-BR" sz="1800" dirty="0">
                <a:latin typeface="+mn-lt"/>
                <a:cs typeface="Arial" pitchFamily="34" charset="0"/>
              </a:rPr>
            </a:br>
            <a:r>
              <a:rPr lang="pt-BR" sz="1800" dirty="0">
                <a:latin typeface="+mn-lt"/>
                <a:cs typeface="Arial" pitchFamily="34" charset="0"/>
              </a:rPr>
              <a:t/>
            </a:r>
            <a:br>
              <a:rPr lang="pt-BR" sz="1800" dirty="0">
                <a:latin typeface="+mn-lt"/>
                <a:cs typeface="Arial" pitchFamily="34" charset="0"/>
              </a:rPr>
            </a:br>
            <a:r>
              <a:rPr lang="pt-BR" sz="1800" dirty="0">
                <a:latin typeface="+mn-lt"/>
                <a:cs typeface="Arial" pitchFamily="34" charset="0"/>
              </a:rPr>
              <a:t/>
            </a:r>
            <a:br>
              <a:rPr lang="pt-BR" sz="1800" dirty="0">
                <a:latin typeface="+mn-lt"/>
                <a:cs typeface="Arial" pitchFamily="34" charset="0"/>
              </a:rPr>
            </a:br>
            <a:r>
              <a:rPr lang="pt-BR" sz="1800" dirty="0">
                <a:latin typeface="+mn-lt"/>
                <a:cs typeface="Arial" pitchFamily="34" charset="0"/>
              </a:rPr>
              <a:t/>
            </a:r>
            <a:br>
              <a:rPr lang="pt-BR" sz="1800" dirty="0">
                <a:latin typeface="+mn-lt"/>
                <a:cs typeface="Arial" pitchFamily="34" charset="0"/>
              </a:rPr>
            </a:br>
            <a:r>
              <a:rPr lang="pt-BR" sz="1800" dirty="0">
                <a:latin typeface="+mn-lt"/>
                <a:cs typeface="Arial" pitchFamily="34" charset="0"/>
              </a:rPr>
              <a:t/>
            </a:r>
            <a:br>
              <a:rPr lang="pt-BR" sz="1800" dirty="0">
                <a:latin typeface="+mn-lt"/>
                <a:cs typeface="Arial" pitchFamily="34" charset="0"/>
              </a:rPr>
            </a:br>
            <a:r>
              <a:rPr lang="pt-BR" sz="1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pt-BR" sz="1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pt-BR" sz="36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pt-BR" sz="36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pt-BR" sz="36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pt-BR" sz="36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pt-BR" sz="36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pt-BR" sz="36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endParaRPr lang="pt-BR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7412" name="CaixaDeTexto 2"/>
          <p:cNvSpPr txBox="1">
            <a:spLocks noChangeArrowheads="1"/>
          </p:cNvSpPr>
          <p:nvPr/>
        </p:nvSpPr>
        <p:spPr bwMode="auto">
          <a:xfrm>
            <a:off x="1670152" y="332656"/>
            <a:ext cx="8496944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ctr"/>
            <a:endParaRPr lang="pt-BR" b="1" dirty="0"/>
          </a:p>
          <a:p>
            <a:pPr lvl="0" algn="just"/>
            <a:endParaRPr lang="pt-BR" sz="2000" b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800" dirty="0"/>
              <a:t>Consequências da institucionalização: estudos do UNICEF mostram que, para cada 1 ano de institucionalização nos primeiros 3 anos de vida, há uma perda de 4 meses no desenvolvimento.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800" dirty="0"/>
              <a:t>Interromper o ciclo da violência, garantindo a convivência familiar.</a:t>
            </a:r>
          </a:p>
          <a:p>
            <a:pPr algn="just"/>
            <a:endParaRPr lang="pt-BR" sz="18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800" dirty="0"/>
              <a:t>Resguardar laços afetivos e estruturantes para a criança/adolescente:  avaliar as situações caso a caso, tendo sempre como princípio norteador básico o melhor interesse da criança e do adolescente. </a:t>
            </a:r>
          </a:p>
          <a:p>
            <a:pPr lvl="0" algn="just"/>
            <a:endParaRPr lang="pt-BR" sz="18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800" dirty="0"/>
              <a:t>Necessidade de diminuir o tempo de institucionalização (excepcionalidade e provisoriedade) / garantir a convivência familiar / não romper vínculos / garantir a proteção e ambiente propício ao desenvolvimento.</a:t>
            </a:r>
          </a:p>
          <a:p>
            <a:pPr lvl="0" algn="just"/>
            <a:endParaRPr lang="pt-BR" sz="18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800" dirty="0"/>
              <a:t>Fortalecer a família extensa para que ofereça o cuidado e proteção necessários à criança/adolescente que, por diferentes razões, não pode estar sob os cuidados dos pais.</a:t>
            </a:r>
          </a:p>
          <a:p>
            <a:pPr lvl="0" algn="just"/>
            <a:endParaRPr lang="pt-BR" sz="2000" dirty="0"/>
          </a:p>
          <a:p>
            <a:pPr lvl="0" algn="just"/>
            <a:endParaRPr lang="pt-BR" sz="2000" dirty="0"/>
          </a:p>
        </p:txBody>
      </p:sp>
      <p:sp>
        <p:nvSpPr>
          <p:cNvPr id="6" name="Retângulo de cantos arredondados 12"/>
          <p:cNvSpPr>
            <a:spLocks/>
          </p:cNvSpPr>
          <p:nvPr/>
        </p:nvSpPr>
        <p:spPr>
          <a:xfrm>
            <a:off x="2882893" y="170874"/>
            <a:ext cx="6071465" cy="59383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/>
              <a:t>Apoio à Guarda na Família Extensa: POR QUÊ?</a:t>
            </a:r>
          </a:p>
        </p:txBody>
      </p:sp>
    </p:spTree>
    <p:extLst>
      <p:ext uri="{BB962C8B-B14F-4D97-AF65-F5344CB8AC3E}">
        <p14:creationId xmlns:p14="http://schemas.microsoft.com/office/powerpoint/2010/main" val="15955185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B804A0C2-F3A3-4D0F-A97B-3CE919E131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511"/>
            <a:ext cx="12270644" cy="6900511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 idx="4294967295"/>
          </p:nvPr>
        </p:nvSpPr>
        <p:spPr>
          <a:xfrm>
            <a:off x="1670155" y="1628776"/>
            <a:ext cx="8602559" cy="417671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pt-BR" sz="1800" dirty="0">
                <a:latin typeface="+mn-lt"/>
                <a:cs typeface="Arial" pitchFamily="34" charset="0"/>
              </a:rPr>
              <a:t/>
            </a:r>
            <a:br>
              <a:rPr lang="pt-BR" sz="1800" dirty="0">
                <a:latin typeface="+mn-lt"/>
                <a:cs typeface="Arial" pitchFamily="34" charset="0"/>
              </a:rPr>
            </a:br>
            <a:r>
              <a:rPr lang="pt-BR" sz="1800" dirty="0">
                <a:latin typeface="+mn-lt"/>
                <a:cs typeface="Arial" pitchFamily="34" charset="0"/>
              </a:rPr>
              <a:t/>
            </a:r>
            <a:br>
              <a:rPr lang="pt-BR" sz="1800" dirty="0">
                <a:latin typeface="+mn-lt"/>
                <a:cs typeface="Arial" pitchFamily="34" charset="0"/>
              </a:rPr>
            </a:br>
            <a:r>
              <a:rPr lang="pt-BR" sz="1800" dirty="0">
                <a:latin typeface="+mn-lt"/>
                <a:cs typeface="Arial" pitchFamily="34" charset="0"/>
              </a:rPr>
              <a:t/>
            </a:r>
            <a:br>
              <a:rPr lang="pt-BR" sz="1800" dirty="0">
                <a:latin typeface="+mn-lt"/>
                <a:cs typeface="Arial" pitchFamily="34" charset="0"/>
              </a:rPr>
            </a:br>
            <a:r>
              <a:rPr lang="pt-BR" sz="1800" dirty="0">
                <a:latin typeface="+mn-lt"/>
                <a:cs typeface="Arial" pitchFamily="34" charset="0"/>
              </a:rPr>
              <a:t/>
            </a:r>
            <a:br>
              <a:rPr lang="pt-BR" sz="1800" dirty="0">
                <a:latin typeface="+mn-lt"/>
                <a:cs typeface="Arial" pitchFamily="34" charset="0"/>
              </a:rPr>
            </a:br>
            <a:r>
              <a:rPr lang="pt-BR" sz="1800" dirty="0">
                <a:latin typeface="+mn-lt"/>
                <a:cs typeface="Arial" pitchFamily="34" charset="0"/>
              </a:rPr>
              <a:t/>
            </a:r>
            <a:br>
              <a:rPr lang="pt-BR" sz="1800" dirty="0">
                <a:latin typeface="+mn-lt"/>
                <a:cs typeface="Arial" pitchFamily="34" charset="0"/>
              </a:rPr>
            </a:br>
            <a:r>
              <a:rPr lang="pt-BR" sz="1800" dirty="0">
                <a:latin typeface="+mn-lt"/>
                <a:cs typeface="Arial" pitchFamily="34" charset="0"/>
              </a:rPr>
              <a:t/>
            </a:r>
            <a:br>
              <a:rPr lang="pt-BR" sz="1800" dirty="0">
                <a:latin typeface="+mn-lt"/>
                <a:cs typeface="Arial" pitchFamily="34" charset="0"/>
              </a:rPr>
            </a:br>
            <a:r>
              <a:rPr lang="pt-BR" sz="1800" dirty="0">
                <a:latin typeface="+mn-lt"/>
                <a:cs typeface="Arial" pitchFamily="34" charset="0"/>
              </a:rPr>
              <a:t/>
            </a:r>
            <a:br>
              <a:rPr lang="pt-BR" sz="1800" dirty="0">
                <a:latin typeface="+mn-lt"/>
                <a:cs typeface="Arial" pitchFamily="34" charset="0"/>
              </a:rPr>
            </a:br>
            <a:r>
              <a:rPr lang="pt-BR" sz="1800" dirty="0">
                <a:latin typeface="+mn-lt"/>
                <a:cs typeface="Arial" pitchFamily="34" charset="0"/>
              </a:rPr>
              <a:t/>
            </a:r>
            <a:br>
              <a:rPr lang="pt-BR" sz="1800" dirty="0">
                <a:latin typeface="+mn-lt"/>
                <a:cs typeface="Arial" pitchFamily="34" charset="0"/>
              </a:rPr>
            </a:br>
            <a:r>
              <a:rPr lang="pt-BR" sz="1800" dirty="0">
                <a:latin typeface="+mn-lt"/>
                <a:cs typeface="Arial" pitchFamily="34" charset="0"/>
              </a:rPr>
              <a:t/>
            </a:r>
            <a:br>
              <a:rPr lang="pt-BR" sz="1800" dirty="0">
                <a:latin typeface="+mn-lt"/>
                <a:cs typeface="Arial" pitchFamily="34" charset="0"/>
              </a:rPr>
            </a:br>
            <a:r>
              <a:rPr lang="pt-BR" sz="1800" dirty="0">
                <a:latin typeface="+mn-lt"/>
                <a:cs typeface="Arial" pitchFamily="34" charset="0"/>
              </a:rPr>
              <a:t/>
            </a:r>
            <a:br>
              <a:rPr lang="pt-BR" sz="1800" dirty="0">
                <a:latin typeface="+mn-lt"/>
                <a:cs typeface="Arial" pitchFamily="34" charset="0"/>
              </a:rPr>
            </a:br>
            <a:r>
              <a:rPr lang="pt-BR" sz="1800" dirty="0">
                <a:latin typeface="+mn-lt"/>
                <a:cs typeface="Arial" pitchFamily="34" charset="0"/>
              </a:rPr>
              <a:t/>
            </a:r>
            <a:br>
              <a:rPr lang="pt-BR" sz="1800" dirty="0">
                <a:latin typeface="+mn-lt"/>
                <a:cs typeface="Arial" pitchFamily="34" charset="0"/>
              </a:rPr>
            </a:br>
            <a:r>
              <a:rPr lang="pt-BR" sz="1800" dirty="0">
                <a:latin typeface="+mn-lt"/>
                <a:cs typeface="Arial" pitchFamily="34" charset="0"/>
              </a:rPr>
              <a:t/>
            </a:r>
            <a:br>
              <a:rPr lang="pt-BR" sz="1800" dirty="0">
                <a:latin typeface="+mn-lt"/>
                <a:cs typeface="Arial" pitchFamily="34" charset="0"/>
              </a:rPr>
            </a:br>
            <a:r>
              <a:rPr lang="pt-BR" sz="1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pt-BR" sz="18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pt-BR" sz="36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pt-BR" sz="36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pt-BR" sz="36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pt-BR" sz="36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r>
              <a:rPr lang="pt-BR" sz="36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pt-BR" sz="36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endParaRPr lang="pt-BR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7412" name="CaixaDeTexto 2"/>
          <p:cNvSpPr txBox="1">
            <a:spLocks noChangeArrowheads="1"/>
          </p:cNvSpPr>
          <p:nvPr/>
        </p:nvSpPr>
        <p:spPr bwMode="auto">
          <a:xfrm>
            <a:off x="1691845" y="260742"/>
            <a:ext cx="8496944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ctr"/>
            <a:endParaRPr lang="pt-BR" b="1" dirty="0"/>
          </a:p>
          <a:p>
            <a:pPr lvl="0" algn="just"/>
            <a:endParaRPr lang="pt-BR" sz="2000" b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dirty="0"/>
              <a:t>Plano Nacional (PNCFC): maior ênfase na necessidade de buscar a  reintegração familiar e novas formas de acolhimento (não institucional).</a:t>
            </a:r>
          </a:p>
          <a:p>
            <a:pPr lvl="0" algn="just"/>
            <a:endParaRPr lang="pt-BR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dirty="0"/>
              <a:t>Discussões sobre acolhimento familiar: Serviço de Acolhimento em Família Acolhedora não inclui acolhimento na família extensa (ECA/Orientações Técnicas/Tipificação Nacional).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000" dirty="0"/>
          </a:p>
        </p:txBody>
      </p:sp>
      <p:sp>
        <p:nvSpPr>
          <p:cNvPr id="6" name="Retângulo de cantos arredondados 12"/>
          <p:cNvSpPr>
            <a:spLocks/>
          </p:cNvSpPr>
          <p:nvPr/>
        </p:nvSpPr>
        <p:spPr>
          <a:xfrm>
            <a:off x="4294140" y="116679"/>
            <a:ext cx="3542149" cy="72008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CONTEXTUALIZAÇÃO</a:t>
            </a:r>
            <a:endParaRPr lang="pt-BR" sz="24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6177FFB-5FCC-40AC-8538-F0B57F83B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540" y="775762"/>
            <a:ext cx="1360523" cy="18421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2EA396D-FDBB-491E-9A46-3709179DA9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9536" y="775762"/>
            <a:ext cx="1360523" cy="194063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4CC9C5A-A805-46E6-B4E6-D59189F9DB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3717" y="1513516"/>
            <a:ext cx="1844343" cy="110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693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7AB3219-BD26-4474-B49F-947A6E39E8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511"/>
            <a:ext cx="12270644" cy="6900511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3A79F94-DC31-4748-BFEA-74E8C1D8BA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893762"/>
              </p:ext>
            </p:extLst>
          </p:nvPr>
        </p:nvGraphicFramePr>
        <p:xfrm>
          <a:off x="1563322" y="781173"/>
          <a:ext cx="9144000" cy="5937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723278643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1533484282"/>
                    </a:ext>
                  </a:extLst>
                </a:gridCol>
              </a:tblGrid>
              <a:tr h="948338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Serviço</a:t>
                      </a:r>
                      <a:r>
                        <a:rPr lang="pt-BR" sz="2000" baseline="0" dirty="0"/>
                        <a:t> de Acolhimento em</a:t>
                      </a:r>
                    </a:p>
                    <a:p>
                      <a:pPr algn="ctr"/>
                      <a:r>
                        <a:rPr lang="pt-BR" sz="2000" dirty="0"/>
                        <a:t>Família Acolhedora - 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Programa de Apoio à </a:t>
                      </a:r>
                    </a:p>
                    <a:p>
                      <a:pPr algn="ctr"/>
                      <a:r>
                        <a:rPr lang="pt-BR" sz="2000" dirty="0"/>
                        <a:t>Família Guardiã - FG</a:t>
                      </a:r>
                    </a:p>
                    <a:p>
                      <a:endParaRPr lang="pt-B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608579"/>
                  </a:ext>
                </a:extLst>
              </a:tr>
              <a:tr h="8621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aseline="0" dirty="0"/>
                        <a:t>Proteção Social Especial de Alta Complexidade</a:t>
                      </a:r>
                      <a:endParaRPr lang="pt-BR" sz="1800" dirty="0"/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Proteção Social Especial de Média Complexidade </a:t>
                      </a:r>
                      <a:endParaRPr lang="pt-BR" sz="1800" dirty="0"/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724162"/>
                  </a:ext>
                </a:extLst>
              </a:tr>
              <a:tr h="7252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Família</a:t>
                      </a:r>
                      <a:r>
                        <a:rPr lang="pt-BR" sz="1800" baseline="0" dirty="0"/>
                        <a:t> sem vínculo de parentesco com a criança/adolescente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Família Extensa da Criança/Adolescente</a:t>
                      </a:r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219967"/>
                  </a:ext>
                </a:extLst>
              </a:tr>
              <a:tr h="8802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baseline="0" dirty="0">
                          <a:solidFill>
                            <a:schemeClr val="tx1"/>
                          </a:solidFill>
                        </a:rPr>
                        <a:t>Seleção capacitação e cadastramento prévios de famílias acolhedoras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0" baseline="0" dirty="0">
                          <a:solidFill>
                            <a:schemeClr val="tx1"/>
                          </a:solidFill>
                        </a:rPr>
                        <a:t>A família guardiã é identificada dentre a família extensa da criança/adolescente (avaliação de sua capacidade de cuidado/afeto/proteção)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38360"/>
                  </a:ext>
                </a:extLst>
              </a:tr>
              <a:tr h="11207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baseline="0" dirty="0">
                          <a:solidFill>
                            <a:schemeClr val="tx1"/>
                          </a:solidFill>
                        </a:rPr>
                        <a:t>Compõe o </a:t>
                      </a: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Serviço de Acolhimento: acolhe,</a:t>
                      </a:r>
                      <a:r>
                        <a:rPr lang="pt-BR" sz="1800" b="0" baseline="0" dirty="0">
                          <a:solidFill>
                            <a:schemeClr val="tx1"/>
                          </a:solidFill>
                        </a:rPr>
                        <a:t> sucessivamente, diferentes crianças e adolescentes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baseline="0" dirty="0">
                          <a:solidFill>
                            <a:schemeClr val="tx1"/>
                          </a:solidFill>
                        </a:rPr>
                        <a:t>Acolhe apenas a(s) criança(s)/adolescente(s) com quem tem vínculo familiar</a:t>
                      </a:r>
                      <a:endParaRPr lang="pt-BR" sz="1800" dirty="0"/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447926"/>
                  </a:ext>
                </a:extLst>
              </a:tr>
              <a:tr h="11207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baseline="0" dirty="0">
                          <a:solidFill>
                            <a:schemeClr val="tx1"/>
                          </a:solidFill>
                        </a:rPr>
                        <a:t>Evita a institucionalização: o acolhimento se dá em ambiente familiar.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Previne ou encurta</a:t>
                      </a:r>
                      <a:r>
                        <a:rPr lang="pt-BR" sz="18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1800" b="0" dirty="0">
                          <a:solidFill>
                            <a:schemeClr val="tx1"/>
                          </a:solidFill>
                        </a:rPr>
                        <a:t>o acolhimento, por meio de estratégia de apoio</a:t>
                      </a:r>
                      <a:r>
                        <a:rPr lang="pt-BR" sz="1800" b="0" baseline="0" dirty="0">
                          <a:solidFill>
                            <a:schemeClr val="tx1"/>
                          </a:solidFill>
                        </a:rPr>
                        <a:t> à reintegração à família extensa.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9555153"/>
                  </a:ext>
                </a:extLst>
              </a:tr>
            </a:tbl>
          </a:graphicData>
        </a:graphic>
      </p:graphicFrame>
      <p:sp>
        <p:nvSpPr>
          <p:cNvPr id="4" name="Retângulo de cantos arredondados 12">
            <a:extLst>
              <a:ext uri="{FF2B5EF4-FFF2-40B4-BE49-F238E27FC236}">
                <a16:creationId xmlns:a16="http://schemas.microsoft.com/office/drawing/2014/main" id="{5EED2AF6-3851-4B80-8DB1-6464E07BA431}"/>
              </a:ext>
            </a:extLst>
          </p:cNvPr>
          <p:cNvSpPr>
            <a:spLocks/>
          </p:cNvSpPr>
          <p:nvPr/>
        </p:nvSpPr>
        <p:spPr>
          <a:xfrm>
            <a:off x="2360462" y="45295"/>
            <a:ext cx="7810421" cy="64807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2400" b="1" dirty="0"/>
          </a:p>
          <a:p>
            <a:pPr algn="ctr"/>
            <a:r>
              <a:rPr lang="pt-BR" sz="2400" b="1" dirty="0"/>
              <a:t>DIFERENÇA ENTRE SERVIÇO E PROGRAMA</a:t>
            </a:r>
          </a:p>
          <a:p>
            <a:pPr algn="ctr"/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484142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" y="369333"/>
            <a:ext cx="12181505" cy="648866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2F6D478-3ADE-4244-95A3-447B21BE9BA3}"/>
              </a:ext>
            </a:extLst>
          </p:cNvPr>
          <p:cNvSpPr txBox="1"/>
          <p:nvPr/>
        </p:nvSpPr>
        <p:spPr>
          <a:xfrm>
            <a:off x="10495" y="1254106"/>
            <a:ext cx="12181505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Atuação integrada entre SUAS e Sistema de Justiça:</a:t>
            </a:r>
          </a:p>
          <a:p>
            <a:pPr algn="ctr"/>
            <a:r>
              <a:rPr lang="pt-BR" sz="2800" b="1" dirty="0"/>
              <a:t>avanços realizados e caminhos possíveis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8283" y="2353734"/>
            <a:ext cx="4815068" cy="261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333"/>
            <a:ext cx="12192000" cy="648866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2F6D478-3ADE-4244-95A3-447B21BE9BA3}"/>
              </a:ext>
            </a:extLst>
          </p:cNvPr>
          <p:cNvSpPr txBox="1"/>
          <p:nvPr/>
        </p:nvSpPr>
        <p:spPr>
          <a:xfrm>
            <a:off x="0" y="10626"/>
            <a:ext cx="12192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Avanços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520" y="602685"/>
            <a:ext cx="11485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/>
              <a:t>Nota Técnica SNAS/MDS nº 2/2016,</a:t>
            </a:r>
            <a:r>
              <a:rPr lang="pt-BR" sz="2800" b="1" dirty="0"/>
              <a:t> </a:t>
            </a:r>
            <a:r>
              <a:rPr lang="pt-BR" sz="2000" b="1" dirty="0"/>
              <a:t>que trata da relação entre SUAS e Sistema de Justiça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59371" y="1254730"/>
            <a:ext cx="11673258" cy="44935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200" dirty="0"/>
              <a:t>Conhecimento dos atores institucionais e órgãos da rede, suas competências e funções;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2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200" dirty="0"/>
              <a:t>Definição das atribuições e especificidades da atuação dos órgãos e instituições envolvidas;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2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200" dirty="0"/>
              <a:t>Identificação dos pontos de intersecção entre os órgãos da rede;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2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200" dirty="0"/>
              <a:t>Estratégias para evitar a sobreposição e o paralelismo de ações;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2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200" dirty="0"/>
              <a:t>Estabelecimento de diálogos sobre normativas que tratam de assuntos similares;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2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200" dirty="0"/>
              <a:t>Busca da horizontalidade nas relações e no diálogo entre os envolvidos;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2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200" dirty="0"/>
              <a:t>Preservação das competências próprias de cada órgão ou instituição;</a:t>
            </a:r>
          </a:p>
        </p:txBody>
      </p:sp>
    </p:spTree>
    <p:extLst>
      <p:ext uri="{BB962C8B-B14F-4D97-AF65-F5344CB8AC3E}">
        <p14:creationId xmlns:p14="http://schemas.microsoft.com/office/powerpoint/2010/main" val="17196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333"/>
            <a:ext cx="12192000" cy="648866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2F6D478-3ADE-4244-95A3-447B21BE9BA3}"/>
              </a:ext>
            </a:extLst>
          </p:cNvPr>
          <p:cNvSpPr txBox="1"/>
          <p:nvPr/>
        </p:nvSpPr>
        <p:spPr>
          <a:xfrm>
            <a:off x="0" y="10626"/>
            <a:ext cx="12192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Avanços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520" y="591595"/>
            <a:ext cx="11485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/>
              <a:t>Nota Técnica SNAS/MDS nº 2/2016</a:t>
            </a:r>
            <a:endParaRPr lang="pt-BR" sz="20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251520" y="1405042"/>
            <a:ext cx="11673258" cy="48167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200" dirty="0"/>
              <a:t>Conhecimento do papel do SUAS e de cada órgão do Sistema de Justiça;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2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200" dirty="0"/>
              <a:t>Comunicação e integração envolvendo profissionais de formações diversas;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2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200" dirty="0"/>
              <a:t>Conhecimento da linguagem própria de cada área (uso comum e técnico dos termos);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2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200" dirty="0"/>
              <a:t>Definição de fluxos operacionais interinstitucionais;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2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200" dirty="0"/>
              <a:t>Formalização através de protocolos de atendimento integrado;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2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200" dirty="0"/>
              <a:t>Articulação entre os sistemas de informação;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pt-BR" sz="22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200" dirty="0"/>
              <a:t>Instituição conjunta de sistema infracional de registro de atendimentos.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val="190942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333"/>
            <a:ext cx="12192000" cy="648866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2F6D478-3ADE-4244-95A3-447B21BE9BA3}"/>
              </a:ext>
            </a:extLst>
          </p:cNvPr>
          <p:cNvSpPr txBox="1"/>
          <p:nvPr/>
        </p:nvSpPr>
        <p:spPr>
          <a:xfrm>
            <a:off x="0" y="10626"/>
            <a:ext cx="12192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Avanços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1520" y="533846"/>
            <a:ext cx="11485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ACORDO DE COOPERAÇÃO TÉCNICA MC/CNMP (2019)</a:t>
            </a:r>
            <a:endParaRPr lang="pt-BR" sz="20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57575" y="1136065"/>
            <a:ext cx="11673258" cy="49552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400" dirty="0"/>
              <a:t>O ACT visa conjugar esforços e intercambiar informações para o aperfeiçoamento do SUAS e a promoção de estreita articulação entre o Ministério Público e os gestores da Assistência Social. Intenta-se, assim, garantir a </a:t>
            </a:r>
            <a:r>
              <a:rPr lang="pt-BR" sz="2400" b="1" dirty="0"/>
              <a:t>convergência de ações </a:t>
            </a:r>
            <a:r>
              <a:rPr lang="pt-BR" sz="2400" dirty="0"/>
              <a:t>e conferir </a:t>
            </a:r>
            <a:r>
              <a:rPr lang="pt-BR" sz="2400" b="1" dirty="0"/>
              <a:t>agilidade na disponibilização de dados </a:t>
            </a:r>
            <a:r>
              <a:rPr lang="pt-BR" sz="2400" dirty="0"/>
              <a:t>para uma atuação mais efetiva por parte de ambos.</a:t>
            </a:r>
          </a:p>
          <a:p>
            <a:pPr algn="just"/>
            <a:endParaRPr lang="pt-BR" sz="2400" dirty="0"/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pt-BR" sz="2400" u="sng" dirty="0"/>
              <a:t>Frentes de trabalho</a:t>
            </a:r>
            <a:r>
              <a:rPr lang="pt-BR" sz="2400" dirty="0"/>
              <a:t>: capacitação, grupos de trabalho e fluxo de compartilhamento de dados e informações (</a:t>
            </a:r>
            <a:r>
              <a:rPr lang="pt-BR" sz="2400" dirty="0" err="1"/>
              <a:t>pactuação</a:t>
            </a:r>
            <a:r>
              <a:rPr lang="pt-BR" sz="2400" dirty="0"/>
              <a:t> anual).</a:t>
            </a:r>
          </a:p>
          <a:p>
            <a:pPr lvl="0" algn="just"/>
            <a:endParaRPr lang="pt-BR" sz="2400" dirty="0"/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pt-BR" sz="2400" u="sng" dirty="0"/>
              <a:t>Resultados esperados</a:t>
            </a:r>
            <a:r>
              <a:rPr lang="pt-BR" sz="2400" dirty="0"/>
              <a:t>: 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pt-BR" sz="2000" b="1" dirty="0"/>
              <a:t>Alinhamento da relação entre SUAS e Sistema de Justiça;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pt-BR" sz="2000" b="1" dirty="0"/>
              <a:t>Ampliação do conhecimento do MP sobre as atribuições dos trabalhadores do SUAS;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pt-BR" sz="2000" b="1" dirty="0"/>
              <a:t>Realização de ações nos territórios pelo MP com base nos princípios e normativas do SUAS;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pt-BR" sz="2000" b="1" dirty="0"/>
              <a:t>Definição de fluxos de informação e acesso a documentos e bancos de dados;</a:t>
            </a:r>
          </a:p>
          <a:p>
            <a:pPr marL="342900" lvl="0" indent="-342900" algn="just">
              <a:buFont typeface="Courier New" panose="02070309020205020404" pitchFamily="49" charset="0"/>
              <a:buChar char="o"/>
            </a:pPr>
            <a:r>
              <a:rPr lang="pt-BR" sz="2000" b="1" dirty="0"/>
              <a:t>Aprimoramento das ações de ambos os órgãos em relação à qualificação das ofertas do SUAS.</a:t>
            </a:r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val="194100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7FC7BCB-3E4F-44C3-AB3E-BCA335F6A8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333"/>
            <a:ext cx="12192000" cy="648866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554CF58-152C-4313-B8BA-1702BE9DD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9919"/>
            <a:ext cx="12192000" cy="815604"/>
          </a:xfrm>
        </p:spPr>
        <p:txBody>
          <a:bodyPr>
            <a:normAutofit/>
          </a:bodyPr>
          <a:lstStyle/>
          <a:p>
            <a:r>
              <a:rPr lang="pt-BR" sz="3600" dirty="0"/>
              <a:t>Temas prioritários no plano de trabalho do acordo com o CNMP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632F32-B2EE-4ED2-9D5C-C4334841E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807868"/>
            <a:ext cx="11780668" cy="58592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pt-BR" sz="1600" dirty="0"/>
              <a:t>Nota Técnica nº 02 de 11/05/2016 que trata da relação entre o SUAS e os órgãos do Sistema de Justiça;</a:t>
            </a:r>
          </a:p>
          <a:p>
            <a:pPr lvl="0"/>
            <a:r>
              <a:rPr lang="pt-BR" sz="1600" dirty="0"/>
              <a:t>Medidas Socioeducativas em Meio Aberto;</a:t>
            </a:r>
          </a:p>
          <a:p>
            <a:pPr lvl="0"/>
            <a:r>
              <a:rPr lang="pt-BR" sz="1600" dirty="0"/>
              <a:t>Guarda Subsidiada na Família Extensa (Família Guardiã);</a:t>
            </a:r>
          </a:p>
          <a:p>
            <a:pPr lvl="0"/>
            <a:r>
              <a:rPr lang="pt-BR" sz="1600" dirty="0"/>
              <a:t>Serviço de Proteção e Atendimento Especializado a Famílias e Indivíduos (PAEFI);</a:t>
            </a:r>
          </a:p>
          <a:p>
            <a:pPr lvl="0"/>
            <a:r>
              <a:rPr lang="pt-BR" sz="1600" dirty="0"/>
              <a:t>Atenção à Pessoa com Deficiência e Pessoa Idosa no SUAS</a:t>
            </a:r>
          </a:p>
          <a:p>
            <a:pPr lvl="0"/>
            <a:r>
              <a:rPr lang="pt-BR" sz="1600" dirty="0"/>
              <a:t>Centro de Referência Especializado para População em Situação de Rua (Centro Pop) e Serviço Especializado em Abordagem Social</a:t>
            </a:r>
          </a:p>
          <a:p>
            <a:pPr lvl="0"/>
            <a:r>
              <a:rPr lang="pt-BR" sz="1600" dirty="0"/>
              <a:t>Atenção a crianças e adolescentes em situação de rua no SUAS;</a:t>
            </a:r>
          </a:p>
          <a:p>
            <a:pPr lvl="0"/>
            <a:r>
              <a:rPr lang="pt-BR" sz="1600" dirty="0"/>
              <a:t>Acolhimento Institucional;</a:t>
            </a:r>
          </a:p>
          <a:p>
            <a:pPr lvl="0"/>
            <a:r>
              <a:rPr lang="pt-BR" sz="1600" dirty="0"/>
              <a:t>Acolhimento em Famílias Acolhedoras;</a:t>
            </a:r>
          </a:p>
          <a:p>
            <a:pPr lvl="0"/>
            <a:r>
              <a:rPr lang="pt-BR" sz="1600" dirty="0"/>
              <a:t>Requisições e Recomendações do MP às equipes do SUAS;</a:t>
            </a:r>
          </a:p>
          <a:p>
            <a:pPr lvl="0"/>
            <a:r>
              <a:rPr lang="pt-BR" sz="1600" dirty="0"/>
              <a:t>Relação com o sistema de Justiça: papéis das equipes do Judiciário, MP e SUAS;</a:t>
            </a:r>
          </a:p>
          <a:p>
            <a:pPr lvl="0"/>
            <a:r>
              <a:rPr lang="pt-BR" sz="1600" dirty="0"/>
              <a:t>Lei 13.431/2017 e atribuições do SUAS e Sistema de Justiça</a:t>
            </a:r>
          </a:p>
          <a:p>
            <a:pPr lvl="0"/>
            <a:r>
              <a:rPr lang="pt-BR" sz="1600" dirty="0"/>
              <a:t>Lei 13.257/2016 e atribuições do SUAS e Sistema de Justiça;</a:t>
            </a:r>
          </a:p>
          <a:p>
            <a:pPr lvl="0"/>
            <a:r>
              <a:rPr lang="pt-BR" sz="1600" dirty="0"/>
              <a:t>Atenção a gestantes e mulheres em situação de rua e seu filhos;</a:t>
            </a:r>
          </a:p>
          <a:p>
            <a:pPr lvl="0"/>
            <a:r>
              <a:rPr lang="pt-BR" sz="1600" dirty="0"/>
              <a:t>Oferta de oficinas para migrantes venezuelanos que estão nos abrigos em Boa Vista e Pacaraima e oficinas para coordenadores e equipes dos abrigos para migrantes em Boa Vista e Pacaraima.</a:t>
            </a:r>
          </a:p>
          <a:p>
            <a:pPr lvl="0"/>
            <a:r>
              <a:rPr lang="pt-BR" sz="1600" dirty="0"/>
              <a:t>Disseminação de conhecimento da legislação brasileira para a garantia dos direitos e cidadania com enfoque no processo migratório;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63714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333"/>
            <a:ext cx="12192000" cy="648866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89709" y="767851"/>
            <a:ext cx="9983586" cy="3878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200" b="1" dirty="0">
              <a:solidFill>
                <a:srgbClr val="00206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89709" y="767851"/>
            <a:ext cx="106460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i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Integrar</a:t>
            </a:r>
            <a:r>
              <a:rPr lang="pt-BR" sz="3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significa valorizar a complementariedade de atuação, a trajetória dos saberes construídos e colocar-se aberto e em convergência para trabalhar em conjunto.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239" y="3033441"/>
            <a:ext cx="267652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332"/>
            <a:ext cx="12192000" cy="648605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58" y="5483783"/>
            <a:ext cx="1939922" cy="13716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509370" y="2356069"/>
            <a:ext cx="3118981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900" b="1" i="1" dirty="0">
                <a:solidFill>
                  <a:srgbClr val="002060"/>
                </a:solidFill>
              </a:rPr>
              <a:t>Muito grata!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70688" y="4229584"/>
            <a:ext cx="5181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Secretaria Nacional de Assistência Social – SNAS</a:t>
            </a:r>
          </a:p>
          <a:p>
            <a:r>
              <a:rPr lang="pt-BR" dirty="0"/>
              <a:t>Secretaria Especial de Desenvolvimento Social – SEDS</a:t>
            </a:r>
          </a:p>
          <a:p>
            <a:r>
              <a:rPr lang="pt-BR" dirty="0"/>
              <a:t>Ministério da Cidadania - MC</a:t>
            </a:r>
          </a:p>
        </p:txBody>
      </p:sp>
      <p:pic>
        <p:nvPicPr>
          <p:cNvPr id="13" name="Imagem 12" descr="D:\Users\eduardo.monteiro\Desktop\Banco de Imagens\Logos e Imagens\logo-SUAS-semfund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831" y="53530"/>
            <a:ext cx="1090338" cy="972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02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7BAFBDDD-1ED8-40B3-AB78-EC359EB7A6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332"/>
            <a:ext cx="12192000" cy="6900511"/>
          </a:xfrm>
          <a:prstGeom prst="rect">
            <a:avLst/>
          </a:prstGeom>
        </p:spPr>
      </p:pic>
      <p:sp>
        <p:nvSpPr>
          <p:cNvPr id="7170" name="Espaço Reservado para Conteúdo 2"/>
          <p:cNvSpPr txBox="1">
            <a:spLocks/>
          </p:cNvSpPr>
          <p:nvPr/>
        </p:nvSpPr>
        <p:spPr bwMode="auto">
          <a:xfrm>
            <a:off x="1199456" y="188640"/>
            <a:ext cx="9144000" cy="72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ctr" eaLnBrk="1" hangingPunct="1">
              <a:spcBef>
                <a:spcPct val="20000"/>
              </a:spcBef>
            </a:pPr>
            <a:r>
              <a:rPr lang="pt-B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PAPEL DA ASSISTÊNCIA SOCIAL NO </a:t>
            </a:r>
          </a:p>
          <a:p>
            <a:pPr lvl="1" algn="ctr" eaLnBrk="1" hangingPunct="1">
              <a:spcBef>
                <a:spcPct val="20000"/>
              </a:spcBef>
            </a:pPr>
            <a:r>
              <a:rPr lang="pt-B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SISTEMA DE PROTEÇÃO SOCIAL </a:t>
            </a:r>
          </a:p>
        </p:txBody>
      </p:sp>
      <p:sp>
        <p:nvSpPr>
          <p:cNvPr id="24580" name="CaixaDeTexto 2"/>
          <p:cNvSpPr txBox="1">
            <a:spLocks noChangeArrowheads="1"/>
          </p:cNvSpPr>
          <p:nvPr/>
        </p:nvSpPr>
        <p:spPr bwMode="auto">
          <a:xfrm>
            <a:off x="1504261" y="1150038"/>
            <a:ext cx="8768203" cy="519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901700" indent="-460375" algn="just" eaLnBrk="1" hangingPunct="1">
              <a:tabLst>
                <a:tab pos="628650" algn="l"/>
              </a:tabLst>
              <a:defRPr/>
            </a:pPr>
            <a:r>
              <a:rPr lang="pt-BR" b="1" dirty="0">
                <a:latin typeface="+mn-lt"/>
                <a:cs typeface="Arial" panose="020B0604020202020204" pitchFamily="34" charset="0"/>
              </a:rPr>
              <a:t>FUNÇÕES</a:t>
            </a:r>
          </a:p>
          <a:p>
            <a:pPr marL="901700" indent="-460375" algn="just" eaLnBrk="1" hangingPunct="1">
              <a:buFont typeface="Wingdings" pitchFamily="2" charset="2"/>
              <a:buChar char="ü"/>
              <a:tabLst>
                <a:tab pos="628650" algn="l"/>
              </a:tabLst>
              <a:defRPr/>
            </a:pPr>
            <a:r>
              <a:rPr lang="pt-BR" dirty="0">
                <a:latin typeface="+mn-lt"/>
                <a:cs typeface="Arial" panose="020B0604020202020204" pitchFamily="34" charset="0"/>
              </a:rPr>
              <a:t> Proteção Social</a:t>
            </a:r>
          </a:p>
          <a:p>
            <a:pPr marL="901700" indent="-460375" algn="just" eaLnBrk="1" hangingPunct="1">
              <a:buFont typeface="Wingdings" pitchFamily="2" charset="2"/>
              <a:buChar char="ü"/>
              <a:tabLst>
                <a:tab pos="628650" algn="l"/>
              </a:tabLst>
              <a:defRPr/>
            </a:pPr>
            <a:r>
              <a:rPr lang="pt-BR" dirty="0">
                <a:latin typeface="+mn-lt"/>
                <a:cs typeface="Arial" panose="020B0604020202020204" pitchFamily="34" charset="0"/>
              </a:rPr>
              <a:t> Vigilância </a:t>
            </a:r>
            <a:r>
              <a:rPr lang="pt-BR" dirty="0" err="1">
                <a:latin typeface="+mn-lt"/>
                <a:cs typeface="Arial" panose="020B0604020202020204" pitchFamily="34" charset="0"/>
              </a:rPr>
              <a:t>Socioassistencial</a:t>
            </a:r>
            <a:r>
              <a:rPr lang="pt-BR" dirty="0">
                <a:latin typeface="+mn-lt"/>
                <a:cs typeface="Arial" panose="020B0604020202020204" pitchFamily="34" charset="0"/>
              </a:rPr>
              <a:t> </a:t>
            </a:r>
          </a:p>
          <a:p>
            <a:pPr marL="901700" indent="-460375" algn="just" eaLnBrk="1" hangingPunct="1">
              <a:buFont typeface="Wingdings" pitchFamily="2" charset="2"/>
              <a:buChar char="ü"/>
              <a:tabLst>
                <a:tab pos="628650" algn="l"/>
              </a:tabLst>
              <a:defRPr/>
            </a:pPr>
            <a:r>
              <a:rPr lang="pt-BR" dirty="0">
                <a:latin typeface="+mn-lt"/>
                <a:cs typeface="Arial" panose="020B0604020202020204" pitchFamily="34" charset="0"/>
              </a:rPr>
              <a:t> Defesa de Direitos </a:t>
            </a:r>
            <a:endParaRPr lang="pt-BR" b="1" dirty="0">
              <a:latin typeface="+mn-lt"/>
              <a:cs typeface="Arial" panose="020B0604020202020204" pitchFamily="34" charset="0"/>
            </a:endParaRPr>
          </a:p>
          <a:p>
            <a:pPr marL="901700" indent="-460375" algn="just" eaLnBrk="1" hangingPunct="1">
              <a:tabLst>
                <a:tab pos="628650" algn="l"/>
              </a:tabLst>
              <a:defRPr/>
            </a:pPr>
            <a:r>
              <a:rPr lang="pt-BR" b="1" dirty="0">
                <a:latin typeface="+mn-lt"/>
                <a:cs typeface="Arial" panose="020B0604020202020204" pitchFamily="34" charset="0"/>
              </a:rPr>
              <a:t>SEGURANÇAS SOCIOASSISTENCIAIS</a:t>
            </a:r>
          </a:p>
          <a:p>
            <a:pPr marL="901700" lvl="1" indent="-460375" algn="just" eaLnBrk="1" hangingPunct="1">
              <a:buFont typeface="Wingdings" pitchFamily="2" charset="2"/>
              <a:buChar char="ü"/>
              <a:tabLst>
                <a:tab pos="628650" algn="l"/>
              </a:tabLst>
              <a:defRPr/>
            </a:pPr>
            <a:r>
              <a:rPr lang="pt-BR" b="1" dirty="0">
                <a:latin typeface="+mn-lt"/>
                <a:cs typeface="Arial" panose="020B0604020202020204" pitchFamily="34" charset="0"/>
              </a:rPr>
              <a:t>Renda </a:t>
            </a:r>
            <a:r>
              <a:rPr lang="pt-BR" dirty="0">
                <a:latin typeface="+mn-lt"/>
                <a:cs typeface="Arial" panose="020B0604020202020204" pitchFamily="34" charset="0"/>
              </a:rPr>
              <a:t>(miséria, pobreza);</a:t>
            </a:r>
          </a:p>
          <a:p>
            <a:pPr marL="901700" lvl="1" indent="-460375" algn="just" eaLnBrk="1" hangingPunct="1">
              <a:buFont typeface="Wingdings" pitchFamily="2" charset="2"/>
              <a:buChar char="ü"/>
              <a:tabLst>
                <a:tab pos="628650" algn="l"/>
              </a:tabLst>
              <a:defRPr/>
            </a:pPr>
            <a:r>
              <a:rPr lang="pt-BR" b="1" dirty="0">
                <a:latin typeface="+mn-lt"/>
                <a:cs typeface="Arial" panose="020B0604020202020204" pitchFamily="34" charset="0"/>
              </a:rPr>
              <a:t>Convívio familiar e comunitário; </a:t>
            </a:r>
            <a:r>
              <a:rPr lang="pt-BR" dirty="0">
                <a:latin typeface="+mn-lt"/>
                <a:cs typeface="Arial" panose="020B0604020202020204" pitchFamily="34" charset="0"/>
              </a:rPr>
              <a:t>(fragilização de vínculos familiares e de </a:t>
            </a:r>
            <a:r>
              <a:rPr lang="pt-BR" dirty="0" err="1">
                <a:latin typeface="+mn-lt"/>
                <a:cs typeface="Arial" panose="020B0604020202020204" pitchFamily="34" charset="0"/>
              </a:rPr>
              <a:t>pertenciamento</a:t>
            </a:r>
            <a:r>
              <a:rPr lang="pt-BR" dirty="0">
                <a:latin typeface="+mn-lt"/>
                <a:cs typeface="Arial" panose="020B0604020202020204" pitchFamily="34" charset="0"/>
              </a:rPr>
              <a:t>, violência, abandono, trabalho infantil, </a:t>
            </a:r>
            <a:r>
              <a:rPr lang="pt-BR" dirty="0" err="1">
                <a:latin typeface="+mn-lt"/>
                <a:cs typeface="Arial" panose="020B0604020202020204" pitchFamily="34" charset="0"/>
              </a:rPr>
              <a:t>etc</a:t>
            </a:r>
            <a:r>
              <a:rPr lang="pt-BR" dirty="0">
                <a:latin typeface="+mn-lt"/>
                <a:cs typeface="Arial" panose="020B0604020202020204" pitchFamily="34" charset="0"/>
              </a:rPr>
              <a:t>)</a:t>
            </a:r>
          </a:p>
          <a:p>
            <a:pPr marL="901700" lvl="1" indent="-460375" algn="just" eaLnBrk="1" hangingPunct="1">
              <a:buFont typeface="Wingdings" pitchFamily="2" charset="2"/>
              <a:buChar char="ü"/>
              <a:tabLst>
                <a:tab pos="628650" algn="l"/>
              </a:tabLst>
              <a:defRPr/>
            </a:pPr>
            <a:r>
              <a:rPr lang="pt-BR" b="1" dirty="0">
                <a:latin typeface="+mn-lt"/>
                <a:cs typeface="Arial" panose="020B0604020202020204" pitchFamily="34" charset="0"/>
              </a:rPr>
              <a:t>Acolhida </a:t>
            </a:r>
            <a:r>
              <a:rPr lang="pt-BR" dirty="0">
                <a:latin typeface="+mn-lt"/>
                <a:cs typeface="Arial" panose="020B0604020202020204" pitchFamily="34" charset="0"/>
              </a:rPr>
              <a:t>(acolhimento em situações específicas de risco pessoal e social)</a:t>
            </a:r>
          </a:p>
          <a:p>
            <a:pPr marL="901700" lvl="2" indent="-460375" algn="just">
              <a:lnSpc>
                <a:spcPct val="90000"/>
              </a:lnSpc>
              <a:defRPr/>
            </a:pPr>
            <a:r>
              <a:rPr lang="pt-BR" b="1" dirty="0">
                <a:latin typeface="+mn-lt"/>
                <a:cs typeface="Arial" pitchFamily="34" charset="0"/>
              </a:rPr>
              <a:t>OBJETIVOS (PNAS)</a:t>
            </a:r>
          </a:p>
          <a:p>
            <a:pPr marL="901700" lvl="2" indent="-460375" algn="just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pt-BR" sz="1700" dirty="0">
                <a:latin typeface="+mn-lt"/>
                <a:cs typeface="Arial" panose="020B0604020202020204" pitchFamily="34" charset="0"/>
              </a:rPr>
              <a:t>Prover serviços, programas, projetos e benefícios de proteção social básica e/</a:t>
            </a:r>
          </a:p>
          <a:p>
            <a:pPr marL="901700" lvl="1" indent="-460375" algn="just" eaLnBrk="1" hangingPunct="1">
              <a:tabLst>
                <a:tab pos="628650" algn="l"/>
              </a:tabLst>
              <a:defRPr/>
            </a:pPr>
            <a:r>
              <a:rPr lang="pt-BR" sz="1700" dirty="0">
                <a:latin typeface="+mn-lt"/>
                <a:cs typeface="Arial" panose="020B0604020202020204" pitchFamily="34" charset="0"/>
              </a:rPr>
              <a:t>ou, especial para famílias, indivíduos e grupos que deles necessitarem.</a:t>
            </a:r>
          </a:p>
          <a:p>
            <a:pPr marL="727075" lvl="1" algn="just" eaLnBrk="1" hangingPunct="1">
              <a:buFont typeface="Wingdings" panose="05000000000000000000" pitchFamily="2" charset="2"/>
              <a:buChar char="ü"/>
              <a:tabLst>
                <a:tab pos="628650" algn="l"/>
              </a:tabLst>
              <a:defRPr/>
            </a:pPr>
            <a:r>
              <a:rPr lang="pt-BR" sz="1700" dirty="0">
                <a:latin typeface="+mn-lt"/>
                <a:cs typeface="Arial" panose="020B0604020202020204" pitchFamily="34" charset="0"/>
              </a:rPr>
              <a:t>   Contribuir com a inclusão e a </a:t>
            </a:r>
            <a:r>
              <a:rPr lang="pt-BR" sz="1700" dirty="0" err="1">
                <a:latin typeface="+mn-lt"/>
                <a:cs typeface="Arial" panose="020B0604020202020204" pitchFamily="34" charset="0"/>
              </a:rPr>
              <a:t>eqüidade</a:t>
            </a:r>
            <a:r>
              <a:rPr lang="pt-BR" sz="1700" dirty="0">
                <a:latin typeface="+mn-lt"/>
                <a:cs typeface="Arial" panose="020B0604020202020204" pitchFamily="34" charset="0"/>
              </a:rPr>
              <a:t> dos usuários e grupos específicos,</a:t>
            </a:r>
          </a:p>
          <a:p>
            <a:pPr marL="901700" lvl="1" indent="-460375" algn="just" eaLnBrk="1" hangingPunct="1">
              <a:tabLst>
                <a:tab pos="628650" algn="l"/>
              </a:tabLst>
              <a:defRPr/>
            </a:pPr>
            <a:r>
              <a:rPr lang="pt-BR" sz="1700" dirty="0">
                <a:latin typeface="+mn-lt"/>
                <a:cs typeface="Arial" panose="020B0604020202020204" pitchFamily="34" charset="0"/>
              </a:rPr>
              <a:t>ampliando o acesso aos bens e serviços socioassistenciais básicos e especiais,</a:t>
            </a:r>
          </a:p>
          <a:p>
            <a:pPr marL="901700" lvl="1" indent="-460375" algn="just" eaLnBrk="1" hangingPunct="1">
              <a:tabLst>
                <a:tab pos="628650" algn="l"/>
              </a:tabLst>
              <a:defRPr/>
            </a:pPr>
            <a:r>
              <a:rPr lang="pt-BR" sz="1700" dirty="0">
                <a:latin typeface="+mn-lt"/>
                <a:cs typeface="Arial" panose="020B0604020202020204" pitchFamily="34" charset="0"/>
              </a:rPr>
              <a:t>em áreas urbana e rural.</a:t>
            </a:r>
          </a:p>
          <a:p>
            <a:pPr marL="727075" lvl="1" algn="just" eaLnBrk="1" hangingPunct="1">
              <a:buFont typeface="Wingdings" panose="05000000000000000000" pitchFamily="2" charset="2"/>
              <a:buChar char="ü"/>
              <a:tabLst>
                <a:tab pos="628650" algn="l"/>
              </a:tabLst>
              <a:defRPr/>
            </a:pPr>
            <a:r>
              <a:rPr lang="pt-BR" sz="1700" dirty="0">
                <a:latin typeface="+mn-lt"/>
                <a:cs typeface="Arial" panose="020B0604020202020204" pitchFamily="34" charset="0"/>
              </a:rPr>
              <a:t>  Assegurar que as ações no âmbito da assistência social tenham centralidade na</a:t>
            </a:r>
          </a:p>
          <a:p>
            <a:pPr marL="901700" lvl="1" indent="-460375" algn="just" eaLnBrk="1" hangingPunct="1">
              <a:tabLst>
                <a:tab pos="628650" algn="l"/>
              </a:tabLst>
              <a:defRPr/>
            </a:pPr>
            <a:r>
              <a:rPr lang="pt-BR" sz="1700" dirty="0">
                <a:latin typeface="+mn-lt"/>
                <a:cs typeface="Arial" panose="020B0604020202020204" pitchFamily="34" charset="0"/>
              </a:rPr>
              <a:t>família, e que garantam a convivência familiar e comunitária.</a:t>
            </a:r>
          </a:p>
          <a:p>
            <a:pPr marL="901700" indent="-460375" algn="just" eaLnBrk="1" hangingPunct="1">
              <a:buFont typeface="Wingdings" pitchFamily="2" charset="2"/>
              <a:buChar char="ü"/>
              <a:tabLst>
                <a:tab pos="441325" algn="l"/>
              </a:tabLst>
              <a:defRPr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1700" indent="-460375" eaLnBrk="1" hangingPunct="1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FE575-6966-487C-84F6-CB8E84BB5067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91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8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8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5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5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5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5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5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5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5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5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58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58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" y="369333"/>
            <a:ext cx="12181505" cy="648866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2F6D478-3ADE-4244-95A3-447B21BE9BA3}"/>
              </a:ext>
            </a:extLst>
          </p:cNvPr>
          <p:cNvSpPr txBox="1"/>
          <p:nvPr/>
        </p:nvSpPr>
        <p:spPr>
          <a:xfrm>
            <a:off x="10495" y="1254106"/>
            <a:ext cx="1218150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Primeira infância no SUAS – serviços selecionados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8283" y="2353734"/>
            <a:ext cx="4815068" cy="261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1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45"/>
            <a:ext cx="12270644" cy="6900511"/>
          </a:xfrm>
          <a:prstGeom prst="rect">
            <a:avLst/>
          </a:prstGeom>
        </p:spPr>
      </p:pic>
      <p:sp>
        <p:nvSpPr>
          <p:cNvPr id="7" name="Título 2"/>
          <p:cNvSpPr txBox="1">
            <a:spLocks/>
          </p:cNvSpPr>
          <p:nvPr/>
        </p:nvSpPr>
        <p:spPr>
          <a:xfrm>
            <a:off x="3858" y="-10245"/>
            <a:ext cx="12266786" cy="1064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Serviço Convivência e Fortalecimento de Vínculos </a:t>
            </a: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269923" y="824503"/>
            <a:ext cx="5865399" cy="4673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t-BR" altLang="pt-BR" sz="2100" dirty="0"/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2100" dirty="0"/>
              <a:t>É um serviço </a:t>
            </a:r>
            <a:r>
              <a:rPr lang="pt-BR" altLang="pt-BR" sz="2100" dirty="0">
                <a:solidFill>
                  <a:srgbClr val="EA452A"/>
                </a:solidFill>
              </a:rPr>
              <a:t>referenciado </a:t>
            </a:r>
            <a:r>
              <a:rPr lang="pt-BR" altLang="pt-BR" sz="2100" dirty="0"/>
              <a:t>ao CRAS e </a:t>
            </a:r>
            <a:r>
              <a:rPr lang="pt-BR" altLang="pt-BR" sz="2100" dirty="0">
                <a:solidFill>
                  <a:srgbClr val="EA452A"/>
                </a:solidFill>
              </a:rPr>
              <a:t>articulado </a:t>
            </a:r>
            <a:r>
              <a:rPr lang="pt-BR" altLang="pt-BR" sz="2100" dirty="0"/>
              <a:t>ao Serviço de Proteção e Atendimento Integral à Família (PAIF).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t-BR" sz="2100" dirty="0"/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pt-BR" altLang="pt-BR" sz="2100" dirty="0"/>
              <a:t>			Os grupos do SCFV são 				criados e organizados a 				partir do </a:t>
            </a:r>
            <a:r>
              <a:rPr lang="pt-BR" altLang="pt-BR" sz="2100" dirty="0">
                <a:solidFill>
                  <a:srgbClr val="EA452A"/>
                </a:solidFill>
              </a:rPr>
              <a:t>ciclo de vida </a:t>
            </a:r>
            <a:r>
              <a:rPr lang="pt-BR" altLang="pt-BR" sz="2100" dirty="0"/>
              <a:t>das 				pessoas. 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defRPr/>
            </a:pPr>
            <a:endParaRPr lang="pt-BR" altLang="pt-BR" sz="2100" dirty="0"/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pt-BR" altLang="pt-BR" sz="2100" dirty="0"/>
              <a:t>Nesses grupos, variadas atividades, em diferentes formatos, são realizadas com a mediação de orientadores ou educadores sociais.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defRPr/>
            </a:pPr>
            <a:endParaRPr lang="pt-BR" sz="2100" dirty="0"/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pt-BR" sz="2100" dirty="0"/>
              <a:t>É um serviço ofertado de modo </a:t>
            </a:r>
            <a:r>
              <a:rPr lang="pt-BR" sz="2100" dirty="0">
                <a:solidFill>
                  <a:srgbClr val="EA452A"/>
                </a:solidFill>
              </a:rPr>
              <a:t>contínuo e ininterrupto</a:t>
            </a:r>
            <a:r>
              <a:rPr lang="pt-BR" sz="2100" dirty="0"/>
              <a:t>.          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defRPr/>
            </a:pPr>
            <a:endParaRPr lang="pt-BR" altLang="pt-BR" sz="2100" dirty="0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9F93A7A8-13AA-40B6-9E5D-DC9A01F6452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650" y="1490738"/>
            <a:ext cx="4111038" cy="247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650866" y="4043809"/>
            <a:ext cx="3960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Referenciamento</a:t>
            </a:r>
            <a:r>
              <a:rPr lang="pt-BR" dirty="0"/>
              <a:t>: troca de informações, realização de encaminhamentos, alinhamento entre as ações.</a:t>
            </a:r>
          </a:p>
        </p:txBody>
      </p:sp>
      <p:cxnSp>
        <p:nvCxnSpPr>
          <p:cNvPr id="14" name="Conector de Seta Reta 13"/>
          <p:cNvCxnSpPr/>
          <p:nvPr/>
        </p:nvCxnSpPr>
        <p:spPr>
          <a:xfrm>
            <a:off x="9120851" y="3078866"/>
            <a:ext cx="51016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m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780" y="2089264"/>
            <a:ext cx="2623716" cy="10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7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511"/>
            <a:ext cx="12270644" cy="6900511"/>
          </a:xfrm>
          <a:prstGeom prst="rect">
            <a:avLst/>
          </a:prstGeom>
        </p:spPr>
      </p:pic>
      <p:sp>
        <p:nvSpPr>
          <p:cNvPr id="9" name="Título 4"/>
          <p:cNvSpPr txBox="1">
            <a:spLocks/>
          </p:cNvSpPr>
          <p:nvPr/>
        </p:nvSpPr>
        <p:spPr>
          <a:xfrm>
            <a:off x="148561" y="915168"/>
            <a:ext cx="11029616" cy="9883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25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0" y="-42511"/>
            <a:ext cx="12270644" cy="13255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Atendimento no SCFV - SCFV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22068BF7-DD78-487D-803F-CE5E0A519B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6392567"/>
              </p:ext>
            </p:extLst>
          </p:nvPr>
        </p:nvGraphicFramePr>
        <p:xfrm>
          <a:off x="2029077" y="1400685"/>
          <a:ext cx="7113223" cy="4169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91039556-6E58-42FF-8248-42C0E5A11E5C}"/>
              </a:ext>
            </a:extLst>
          </p:cNvPr>
          <p:cNvSpPr/>
          <p:nvPr/>
        </p:nvSpPr>
        <p:spPr>
          <a:xfrm>
            <a:off x="124288" y="3046682"/>
            <a:ext cx="1780502" cy="988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100 mil crianças atendidas na primeira </a:t>
            </a:r>
            <a:r>
              <a:rPr lang="pt-BR" dirty="0" err="1"/>
              <a:t>infancia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074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2373FDCD-9832-404C-9E3B-C082BBDB68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45"/>
            <a:ext cx="12270644" cy="6900511"/>
          </a:xfrm>
          <a:prstGeom prst="rect">
            <a:avLst/>
          </a:prstGeom>
        </p:spPr>
      </p:pic>
      <p:graphicFrame>
        <p:nvGraphicFramePr>
          <p:cNvPr id="19" name="Gráfico 18"/>
          <p:cNvGraphicFramePr>
            <a:graphicFrameLocks/>
          </p:cNvGraphicFramePr>
          <p:nvPr>
            <p:extLst/>
          </p:nvPr>
        </p:nvGraphicFramePr>
        <p:xfrm>
          <a:off x="5863590" y="1669444"/>
          <a:ext cx="5775879" cy="3838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478058" y="2369155"/>
            <a:ext cx="4709245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000" dirty="0"/>
              <a:t>25% das crianças acolhidas estão na primeira infância (cerca de 8 mil crianças)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7481123" y="2842864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</a:rPr>
              <a:t>15.460</a:t>
            </a:r>
            <a:r>
              <a:rPr lang="pt-BR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7952567" y="1193177"/>
            <a:ext cx="2716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6">
                    <a:lumMod val="75000"/>
                  </a:schemeClr>
                </a:solidFill>
              </a:rPr>
              <a:t>Faixa etária e Sexo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7621097" y="5871954"/>
            <a:ext cx="4661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350" dirty="0"/>
              <a:t>Fonte: Censo SUAS – Unidades de Acolhimento /2017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10773857" y="2892375"/>
            <a:ext cx="82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16.305</a:t>
            </a:r>
            <a:endParaRPr lang="pt-B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24F91349-38C9-48CD-87CB-C871A4229E39}"/>
              </a:ext>
            </a:extLst>
          </p:cNvPr>
          <p:cNvSpPr txBox="1">
            <a:spLocks/>
          </p:cNvSpPr>
          <p:nvPr/>
        </p:nvSpPr>
        <p:spPr>
          <a:xfrm>
            <a:off x="3858" y="-10245"/>
            <a:ext cx="12266786" cy="1064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Serviço de Acolhimento institucional para Crianças e Adolescentes</a:t>
            </a:r>
          </a:p>
        </p:txBody>
      </p:sp>
    </p:spTree>
    <p:extLst>
      <p:ext uri="{BB962C8B-B14F-4D97-AF65-F5344CB8AC3E}">
        <p14:creationId xmlns:p14="http://schemas.microsoft.com/office/powerpoint/2010/main" val="319184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20" grpId="0" animBg="1"/>
      <p:bldP spid="21" grpId="0"/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9BFA75A-EE44-490F-82C5-8C55173F6B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45"/>
            <a:ext cx="12270644" cy="6900511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>
          <a:xfrm>
            <a:off x="2063750" y="1762126"/>
            <a:ext cx="8135938" cy="4259263"/>
          </a:xfrm>
          <a:prstGeom prst="rect">
            <a:avLst/>
          </a:prstGeom>
        </p:spPr>
        <p:txBody>
          <a:bodyPr/>
          <a:lstStyle/>
          <a:p>
            <a:pPr marL="354013" algn="just">
              <a:spcBef>
                <a:spcPts val="600"/>
              </a:spcBef>
              <a:defRPr/>
            </a:pPr>
            <a:endParaRPr lang="pt-BR" sz="1600" i="1" dirty="0"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  <a:defRPr/>
            </a:pPr>
            <a:endParaRPr lang="pt-BR" sz="800" dirty="0">
              <a:latin typeface="Arial" charset="0"/>
              <a:cs typeface="Arial" charset="0"/>
            </a:endParaRPr>
          </a:p>
        </p:txBody>
      </p:sp>
      <p:sp>
        <p:nvSpPr>
          <p:cNvPr id="11" name="Rectangle 3"/>
          <p:cNvSpPr txBox="1">
            <a:spLocks/>
          </p:cNvSpPr>
          <p:nvPr/>
        </p:nvSpPr>
        <p:spPr>
          <a:xfrm>
            <a:off x="1807829" y="1124744"/>
            <a:ext cx="8647781" cy="5184576"/>
          </a:xfrm>
          <a:prstGeom prst="rect">
            <a:avLst/>
          </a:prstGeom>
        </p:spPr>
        <p:txBody>
          <a:bodyPr/>
          <a:lstStyle/>
          <a:p>
            <a:pPr algn="just">
              <a:defRPr/>
            </a:pPr>
            <a:r>
              <a:rPr lang="pt-BR" sz="1700" b="1" u="sng" dirty="0"/>
              <a:t>O que é o Serviço?</a:t>
            </a:r>
          </a:p>
          <a:p>
            <a:pPr algn="just">
              <a:defRPr/>
            </a:pPr>
            <a:r>
              <a:rPr lang="pt-BR" sz="1700" dirty="0"/>
              <a:t>Serviço que </a:t>
            </a:r>
            <a:r>
              <a:rPr lang="pt-BR" sz="1700" b="1" dirty="0"/>
              <a:t>organiza o acolhimento de crianças e adolescentes, afastados da família por medida de proteção</a:t>
            </a:r>
            <a:r>
              <a:rPr lang="pt-BR" sz="1700" dirty="0"/>
              <a:t>, em residência de famílias acolhedoras cadastradas.</a:t>
            </a:r>
          </a:p>
          <a:p>
            <a:pPr algn="just">
              <a:defRPr/>
            </a:pPr>
            <a:endParaRPr lang="pt-BR" sz="1700" dirty="0"/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pt-BR" sz="1700" dirty="0"/>
              <a:t>É previsto até que seja possível o retorno à família de origem ou o encaminhamento para adoção.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pt-BR" sz="1700" dirty="0"/>
              <a:t>Responsável por selecionar, capacitar, cadastrar e acompanhar as famílias acolhedoras.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pt-BR" sz="1700" dirty="0"/>
              <a:t>Responsável pelo acompanhamento da criança e/ou adolescente acolhido e sua família de origem, com vistas à reintegração familiar.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pt-BR" sz="1700" dirty="0"/>
              <a:t>Particularmente adequado ao atendimento de crianças e adolescentes com possibilidade de retorno à família de origem, nuclear ou extensa.</a:t>
            </a:r>
          </a:p>
          <a:p>
            <a:pPr algn="just">
              <a:defRPr/>
            </a:pPr>
            <a:endParaRPr lang="pt-BR" sz="1700" dirty="0"/>
          </a:p>
          <a:p>
            <a:pPr algn="just">
              <a:defRPr/>
            </a:pPr>
            <a:r>
              <a:rPr lang="pt-BR" sz="1700" b="1" u="sng" dirty="0">
                <a:cs typeface="Arial" charset="0"/>
              </a:rPr>
              <a:t>Usuários:</a:t>
            </a:r>
            <a:r>
              <a:rPr lang="pt-BR" sz="1700" dirty="0"/>
              <a:t> Crianças e adolescentes, inclusive aqueles com deficiência, cujas famílias ou responsáveis encontrem-se temporariamente impossibilitados de cumprir sua função de cuidado e proteção.</a:t>
            </a:r>
          </a:p>
          <a:p>
            <a:pPr algn="just">
              <a:defRPr/>
            </a:pPr>
            <a:endParaRPr lang="pt-BR" sz="1700" dirty="0"/>
          </a:p>
          <a:p>
            <a:pPr algn="just">
              <a:defRPr/>
            </a:pPr>
            <a:r>
              <a:rPr lang="pt-BR" sz="1700" b="1" u="sng" dirty="0"/>
              <a:t>Unidade de oferta</a:t>
            </a:r>
            <a:r>
              <a:rPr lang="pt-BR" sz="1700" dirty="0"/>
              <a:t>:	Unidade de referência da Proteção Social Especial e </a:t>
            </a:r>
          </a:p>
          <a:p>
            <a:pPr algn="just">
              <a:defRPr/>
            </a:pPr>
            <a:r>
              <a:rPr lang="pt-BR" sz="1700" dirty="0"/>
              <a:t>       residência da Família Acolhedora.</a:t>
            </a:r>
          </a:p>
          <a:p>
            <a:pPr>
              <a:spcBef>
                <a:spcPts val="600"/>
              </a:spcBef>
              <a:defRPr/>
            </a:pPr>
            <a:endParaRPr lang="pt-BR" sz="800" dirty="0">
              <a:cs typeface="Arial" charset="0"/>
            </a:endParaRPr>
          </a:p>
        </p:txBody>
      </p:sp>
      <p:sp>
        <p:nvSpPr>
          <p:cNvPr id="6" name="Retângulo de cantos arredondados 12"/>
          <p:cNvSpPr>
            <a:spLocks/>
          </p:cNvSpPr>
          <p:nvPr/>
        </p:nvSpPr>
        <p:spPr>
          <a:xfrm>
            <a:off x="2495600" y="249643"/>
            <a:ext cx="7056784" cy="80309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Serviço de Acolhimento em Família Acolhedora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51914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C9E6BFA-DACC-4310-B9FB-50B740F173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45"/>
            <a:ext cx="12270644" cy="6900511"/>
          </a:xfrm>
          <a:prstGeom prst="rect">
            <a:avLst/>
          </a:prstGeom>
        </p:spPr>
      </p:pic>
      <p:sp>
        <p:nvSpPr>
          <p:cNvPr id="47106" name="Retângulo 4"/>
          <p:cNvSpPr>
            <a:spLocks noChangeArrowheads="1"/>
          </p:cNvSpPr>
          <p:nvPr/>
        </p:nvSpPr>
        <p:spPr bwMode="auto">
          <a:xfrm>
            <a:off x="1847851" y="404813"/>
            <a:ext cx="8569325" cy="6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pt-BR" altLang="pt-BR" sz="1600" b="1" dirty="0">
                <a:solidFill>
                  <a:srgbClr val="000000"/>
                </a:solidFill>
                <a:latin typeface="+mj-lt"/>
              </a:rPr>
              <a:t>Quantidade de Municípios que ofertam Serviço de Acolhimento em Família Acolhedora, quantidade de famílias cadastradas e quantidade de crianças acolhidas</a:t>
            </a:r>
            <a:endParaRPr lang="pt-BR" altLang="pt-BR" sz="1600" b="1" dirty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7107" name="CaixaDeTexto 5"/>
          <p:cNvSpPr txBox="1">
            <a:spLocks noChangeArrowheads="1"/>
          </p:cNvSpPr>
          <p:nvPr/>
        </p:nvSpPr>
        <p:spPr bwMode="auto">
          <a:xfrm>
            <a:off x="2711625" y="5563852"/>
            <a:ext cx="2543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altLang="pt-BR" sz="1000" dirty="0"/>
              <a:t>Fonte: Censo SUAS Gestão Municipal, 2016.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F866E65-7108-4E3D-9BDF-E9B4E2858DD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207568" y="1403521"/>
          <a:ext cx="770485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751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21ACA0D-0DD5-41AA-9A12-5332AE2482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511"/>
            <a:ext cx="12270644" cy="6900511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/>
          </p:nvPr>
        </p:nvGraphicFramePr>
        <p:xfrm>
          <a:off x="1524000" y="44624"/>
          <a:ext cx="9144000" cy="52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297891"/>
              </p:ext>
            </p:extLst>
          </p:nvPr>
        </p:nvGraphicFramePr>
        <p:xfrm>
          <a:off x="1559496" y="653893"/>
          <a:ext cx="9108504" cy="5439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9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1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1" dirty="0">
                          <a:solidFill>
                            <a:srgbClr val="000000"/>
                          </a:solidFill>
                        </a:rPr>
                        <a:t>DIFERENÇAS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1" dirty="0">
                          <a:solidFill>
                            <a:srgbClr val="000000"/>
                          </a:solidFill>
                        </a:rPr>
                        <a:t>ACOLHIMENTO INSTITUCIONAL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1" dirty="0">
                          <a:solidFill>
                            <a:srgbClr val="000000"/>
                          </a:solidFill>
                        </a:rPr>
                        <a:t>ACOLHIMENTO</a:t>
                      </a:r>
                      <a:r>
                        <a:rPr lang="pt-BR" sz="1800" i="1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pt-BR" sz="1800" b="1" i="1" dirty="0">
                          <a:solidFill>
                            <a:srgbClr val="000000"/>
                          </a:solidFill>
                        </a:rPr>
                        <a:t>FAMILIAR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1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</a:rPr>
                        <a:t>Quanto à guarda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</a:rPr>
                        <a:t>Pessoa Jurídica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</a:rPr>
                        <a:t>Pessoa Física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8051">
                <a:tc>
                  <a:txBody>
                    <a:bodyPr/>
                    <a:lstStyle/>
                    <a:p>
                      <a:pPr algn="just" defTabSz="449263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</a:rPr>
                        <a:t>Quanto à</a:t>
                      </a:r>
                    </a:p>
                    <a:p>
                      <a:pPr algn="just" defTabSz="449263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</a:rPr>
                        <a:t>responsabilidade</a:t>
                      </a:r>
                      <a:endParaRPr lang="pt-BR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49263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</a:rPr>
                        <a:t>Os profissionais assumem</a:t>
                      </a:r>
                    </a:p>
                    <a:p>
                      <a:pPr algn="just" defTabSz="449263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</a:rPr>
                        <a:t>os cuidados com a </a:t>
                      </a:r>
                    </a:p>
                    <a:p>
                      <a:pPr algn="just" defTabSz="449263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</a:rPr>
                        <a:t>criança / adolescente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</a:rPr>
                        <a:t>Os profissionais facilitam um contexto para que as famílias, acolhedora, de origem e extensa possam assumir os cuidados com a criança.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3417">
                <a:tc>
                  <a:txBody>
                    <a:bodyPr/>
                    <a:lstStyle/>
                    <a:p>
                      <a:pPr algn="just" defTabSz="449263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</a:rPr>
                        <a:t>Quanto ao espaço</a:t>
                      </a:r>
                    </a:p>
                    <a:p>
                      <a:pPr algn="just" defTabSz="449263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</a:rPr>
                        <a:t>físico e </a:t>
                      </a:r>
                    </a:p>
                    <a:p>
                      <a:pPr algn="just" defTabSz="449263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</a:rPr>
                        <a:t>atendimento das</a:t>
                      </a:r>
                    </a:p>
                    <a:p>
                      <a:pPr algn="just" defTabSz="449263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</a:rPr>
                        <a:t>necessidades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49263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</a:rPr>
                        <a:t>Institucional</a:t>
                      </a:r>
                    </a:p>
                    <a:p>
                      <a:pPr algn="just" defTabSz="449263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</a:rPr>
                        <a:t>Coletivizado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</a:rPr>
                        <a:t>Residencial-familiar e comunitário Personalizado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8782">
                <a:tc>
                  <a:txBody>
                    <a:bodyPr/>
                    <a:lstStyle/>
                    <a:p>
                      <a:pPr algn="just" defTabSz="449263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</a:rPr>
                        <a:t>Quanto à</a:t>
                      </a:r>
                    </a:p>
                    <a:p>
                      <a:pPr algn="just" defTabSz="449263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</a:rPr>
                        <a:t>convivência</a:t>
                      </a:r>
                    </a:p>
                    <a:p>
                      <a:pPr algn="just" defTabSz="449263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</a:rPr>
                        <a:t>familiar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</a:rPr>
                        <a:t>Periférica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</a:rPr>
                        <a:t>Central e campo da intervenção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8782">
                <a:tc>
                  <a:txBody>
                    <a:bodyPr/>
                    <a:lstStyle/>
                    <a:p>
                      <a:pPr algn="just" defTabSz="449263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</a:rPr>
                        <a:t>Quanto à </a:t>
                      </a:r>
                    </a:p>
                    <a:p>
                      <a:pPr algn="just" defTabSz="449263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</a:rPr>
                        <a:t>convivência </a:t>
                      </a:r>
                    </a:p>
                    <a:p>
                      <a:pPr algn="just" defTabSz="449263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</a:rPr>
                        <a:t>comunitária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49263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</a:rPr>
                        <a:t>A identificação e o pertenci-</a:t>
                      </a:r>
                    </a:p>
                    <a:p>
                      <a:pPr algn="just" defTabSz="449263"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</a:rPr>
                        <a:t>mento comunitário ficam mais comprometidos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solidFill>
                            <a:srgbClr val="000000"/>
                          </a:solidFill>
                        </a:rPr>
                        <a:t>Garantida através da inclusão nas redes pessoal e social da família.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66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1587</Words>
  <Application>Microsoft Office PowerPoint</Application>
  <PresentationFormat>Widescreen</PresentationFormat>
  <Paragraphs>215</Paragraphs>
  <Slides>19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7" baseType="lpstr">
      <vt:lpstr>MS PGothic</vt:lpstr>
      <vt:lpstr>Arial</vt:lpstr>
      <vt:lpstr>Calibri</vt:lpstr>
      <vt:lpstr>Calibri Light</vt:lpstr>
      <vt:lpstr>Courier New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        </vt:lpstr>
      <vt:lpstr>           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Temas prioritários no plano de trabalho do acordo com o CNMP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Alessandra Cristina de Jesus Teixeira</dc:creator>
  <cp:lastModifiedBy>Alessandra Cristina de Jesus Teixeira</cp:lastModifiedBy>
  <cp:revision>9</cp:revision>
  <dcterms:modified xsi:type="dcterms:W3CDTF">2019-10-03T23:29:13Z</dcterms:modified>
</cp:coreProperties>
</file>