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handoutMasterIdLst>
    <p:handoutMasterId r:id="rId31"/>
  </p:handoutMasterIdLst>
  <p:sldIdLst>
    <p:sldId id="256" r:id="rId2"/>
    <p:sldId id="311" r:id="rId3"/>
    <p:sldId id="310" r:id="rId4"/>
    <p:sldId id="293" r:id="rId5"/>
    <p:sldId id="302" r:id="rId6"/>
    <p:sldId id="297" r:id="rId7"/>
    <p:sldId id="303" r:id="rId8"/>
    <p:sldId id="304" r:id="rId9"/>
    <p:sldId id="305" r:id="rId10"/>
    <p:sldId id="308" r:id="rId11"/>
    <p:sldId id="288" r:id="rId12"/>
    <p:sldId id="314" r:id="rId13"/>
    <p:sldId id="265" r:id="rId14"/>
    <p:sldId id="309" r:id="rId15"/>
    <p:sldId id="312" r:id="rId16"/>
    <p:sldId id="313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6" r:id="rId27"/>
    <p:sldId id="327" r:id="rId28"/>
    <p:sldId id="328" r:id="rId29"/>
  </p:sldIdLst>
  <p:sldSz cx="15238413" cy="10771188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dor" initials="A" lastIdx="2" clrIdx="0">
    <p:extLst>
      <p:ext uri="{19B8F6BF-5375-455C-9EA6-DF929625EA0E}">
        <p15:presenceInfo xmlns:p15="http://schemas.microsoft.com/office/powerpoint/2012/main" userId="Administrad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E4F3"/>
    <a:srgbClr val="B7E7CC"/>
    <a:srgbClr val="F5D1A7"/>
    <a:srgbClr val="98D0F4"/>
    <a:srgbClr val="F0F5CB"/>
    <a:srgbClr val="F9FED9"/>
    <a:srgbClr val="D2DEE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412" autoAdjust="0"/>
  </p:normalViewPr>
  <p:slideViewPr>
    <p:cSldViewPr snapToGrid="0">
      <p:cViewPr varScale="1">
        <p:scale>
          <a:sx n="55" d="100"/>
          <a:sy n="55" d="100"/>
        </p:scale>
        <p:origin x="918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805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06B40A00-2865-4D0E-BA3F-18C1CCC66348}" type="datetimeFigureOut">
              <a:rPr lang="pt-BR" smtClean="0"/>
              <a:t>06/05/2019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9287AE35-168F-4F9A-A172-5AC0A860E3C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8853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805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70743DDE-DC8E-4982-A3F9-38B5458D85A6}" type="datetimeFigureOut">
              <a:rPr lang="pt-BR" smtClean="0"/>
              <a:t>06/05/2019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1241425"/>
            <a:ext cx="47402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5" tIns="45853" rIns="91705" bIns="4585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705" tIns="45853" rIns="91705" bIns="45853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1777791A-281C-4811-A1F4-FCA13318CD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487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7495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8461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8091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078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7233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2899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6550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881" y="1762786"/>
            <a:ext cx="12952651" cy="3749969"/>
          </a:xfrm>
        </p:spPr>
        <p:txBody>
          <a:bodyPr anchor="b"/>
          <a:lstStyle>
            <a:lvl1pPr algn="ctr">
              <a:defRPr sz="942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4802" y="5657368"/>
            <a:ext cx="11428810" cy="2600543"/>
          </a:xfrm>
        </p:spPr>
        <p:txBody>
          <a:bodyPr/>
          <a:lstStyle>
            <a:lvl1pPr marL="0" indent="0" algn="ctr">
              <a:buNone/>
              <a:defRPr sz="3769"/>
            </a:lvl1pPr>
            <a:lvl2pPr marL="718078" indent="0" algn="ctr">
              <a:buNone/>
              <a:defRPr sz="3141"/>
            </a:lvl2pPr>
            <a:lvl3pPr marL="1436157" indent="0" algn="ctr">
              <a:buNone/>
              <a:defRPr sz="2827"/>
            </a:lvl3pPr>
            <a:lvl4pPr marL="2154235" indent="0" algn="ctr">
              <a:buNone/>
              <a:defRPr sz="2513"/>
            </a:lvl4pPr>
            <a:lvl5pPr marL="2872313" indent="0" algn="ctr">
              <a:buNone/>
              <a:defRPr sz="2513"/>
            </a:lvl5pPr>
            <a:lvl6pPr marL="3590392" indent="0" algn="ctr">
              <a:buNone/>
              <a:defRPr sz="2513"/>
            </a:lvl6pPr>
            <a:lvl7pPr marL="4308470" indent="0" algn="ctr">
              <a:buNone/>
              <a:defRPr sz="2513"/>
            </a:lvl7pPr>
            <a:lvl8pPr marL="5026548" indent="0" algn="ctr">
              <a:buNone/>
              <a:defRPr sz="2513"/>
            </a:lvl8pPr>
            <a:lvl9pPr marL="5744627" indent="0" algn="ctr">
              <a:buNone/>
              <a:defRPr sz="251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06/05/2019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117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06/05/2019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332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4990" y="573466"/>
            <a:ext cx="3285783" cy="912808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642" y="573466"/>
            <a:ext cx="9666868" cy="912808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06/05/2019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020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06/05/2019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066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705" y="2685320"/>
            <a:ext cx="13143131" cy="4480514"/>
          </a:xfrm>
        </p:spPr>
        <p:txBody>
          <a:bodyPr anchor="b"/>
          <a:lstStyle>
            <a:lvl1pPr>
              <a:defRPr sz="942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705" y="7208222"/>
            <a:ext cx="13143131" cy="2356197"/>
          </a:xfrm>
        </p:spPr>
        <p:txBody>
          <a:bodyPr/>
          <a:lstStyle>
            <a:lvl1pPr marL="0" indent="0">
              <a:buNone/>
              <a:defRPr sz="3769">
                <a:solidFill>
                  <a:schemeClr val="tx1"/>
                </a:solidFill>
              </a:defRPr>
            </a:lvl1pPr>
            <a:lvl2pPr marL="718078" indent="0">
              <a:buNone/>
              <a:defRPr sz="3141">
                <a:solidFill>
                  <a:schemeClr val="tx1">
                    <a:tint val="75000"/>
                  </a:schemeClr>
                </a:solidFill>
              </a:defRPr>
            </a:lvl2pPr>
            <a:lvl3pPr marL="1436157" indent="0">
              <a:buNone/>
              <a:defRPr sz="2827">
                <a:solidFill>
                  <a:schemeClr val="tx1">
                    <a:tint val="75000"/>
                  </a:schemeClr>
                </a:solidFill>
              </a:defRPr>
            </a:lvl3pPr>
            <a:lvl4pPr marL="2154235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4pPr>
            <a:lvl5pPr marL="2872313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5pPr>
            <a:lvl6pPr marL="3590392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6pPr>
            <a:lvl7pPr marL="4308470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7pPr>
            <a:lvl8pPr marL="5026548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8pPr>
            <a:lvl9pPr marL="5744627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06/05/2019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804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641" y="2867330"/>
            <a:ext cx="6476326" cy="68342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4446" y="2867330"/>
            <a:ext cx="6476326" cy="68342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06/05/2019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3323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573468"/>
            <a:ext cx="13143131" cy="20819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627" y="2640438"/>
            <a:ext cx="6446562" cy="1294038"/>
          </a:xfrm>
        </p:spPr>
        <p:txBody>
          <a:bodyPr anchor="b"/>
          <a:lstStyle>
            <a:lvl1pPr marL="0" indent="0">
              <a:buNone/>
              <a:defRPr sz="3769" b="1"/>
            </a:lvl1pPr>
            <a:lvl2pPr marL="718078" indent="0">
              <a:buNone/>
              <a:defRPr sz="3141" b="1"/>
            </a:lvl2pPr>
            <a:lvl3pPr marL="1436157" indent="0">
              <a:buNone/>
              <a:defRPr sz="2827" b="1"/>
            </a:lvl3pPr>
            <a:lvl4pPr marL="2154235" indent="0">
              <a:buNone/>
              <a:defRPr sz="2513" b="1"/>
            </a:lvl4pPr>
            <a:lvl5pPr marL="2872313" indent="0">
              <a:buNone/>
              <a:defRPr sz="2513" b="1"/>
            </a:lvl5pPr>
            <a:lvl6pPr marL="3590392" indent="0">
              <a:buNone/>
              <a:defRPr sz="2513" b="1"/>
            </a:lvl6pPr>
            <a:lvl7pPr marL="4308470" indent="0">
              <a:buNone/>
              <a:defRPr sz="2513" b="1"/>
            </a:lvl7pPr>
            <a:lvl8pPr marL="5026548" indent="0">
              <a:buNone/>
              <a:defRPr sz="2513" b="1"/>
            </a:lvl8pPr>
            <a:lvl9pPr marL="5744627" indent="0">
              <a:buNone/>
              <a:defRPr sz="2513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627" y="3934476"/>
            <a:ext cx="6446562" cy="578702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4448" y="2640438"/>
            <a:ext cx="6478310" cy="1294038"/>
          </a:xfrm>
        </p:spPr>
        <p:txBody>
          <a:bodyPr anchor="b"/>
          <a:lstStyle>
            <a:lvl1pPr marL="0" indent="0">
              <a:buNone/>
              <a:defRPr sz="3769" b="1"/>
            </a:lvl1pPr>
            <a:lvl2pPr marL="718078" indent="0">
              <a:buNone/>
              <a:defRPr sz="3141" b="1"/>
            </a:lvl2pPr>
            <a:lvl3pPr marL="1436157" indent="0">
              <a:buNone/>
              <a:defRPr sz="2827" b="1"/>
            </a:lvl3pPr>
            <a:lvl4pPr marL="2154235" indent="0">
              <a:buNone/>
              <a:defRPr sz="2513" b="1"/>
            </a:lvl4pPr>
            <a:lvl5pPr marL="2872313" indent="0">
              <a:buNone/>
              <a:defRPr sz="2513" b="1"/>
            </a:lvl5pPr>
            <a:lvl6pPr marL="3590392" indent="0">
              <a:buNone/>
              <a:defRPr sz="2513" b="1"/>
            </a:lvl6pPr>
            <a:lvl7pPr marL="4308470" indent="0">
              <a:buNone/>
              <a:defRPr sz="2513" b="1"/>
            </a:lvl7pPr>
            <a:lvl8pPr marL="5026548" indent="0">
              <a:buNone/>
              <a:defRPr sz="2513" b="1"/>
            </a:lvl8pPr>
            <a:lvl9pPr marL="5744627" indent="0">
              <a:buNone/>
              <a:defRPr sz="2513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4448" y="3934476"/>
            <a:ext cx="6478310" cy="578702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06/05/2019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219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06/05/2019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7159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06/05/2019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315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718079"/>
            <a:ext cx="4914785" cy="2513277"/>
          </a:xfrm>
        </p:spPr>
        <p:txBody>
          <a:bodyPr anchor="b"/>
          <a:lstStyle>
            <a:lvl1pPr>
              <a:defRPr sz="502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8310" y="1550854"/>
            <a:ext cx="7714447" cy="7654525"/>
          </a:xfrm>
        </p:spPr>
        <p:txBody>
          <a:bodyPr/>
          <a:lstStyle>
            <a:lvl1pPr>
              <a:defRPr sz="5026"/>
            </a:lvl1pPr>
            <a:lvl2pPr>
              <a:defRPr sz="4398"/>
            </a:lvl2pPr>
            <a:lvl3pPr>
              <a:defRPr sz="3769"/>
            </a:lvl3pPr>
            <a:lvl4pPr>
              <a:defRPr sz="3141"/>
            </a:lvl4pPr>
            <a:lvl5pPr>
              <a:defRPr sz="3141"/>
            </a:lvl5pPr>
            <a:lvl6pPr>
              <a:defRPr sz="3141"/>
            </a:lvl6pPr>
            <a:lvl7pPr>
              <a:defRPr sz="3141"/>
            </a:lvl7pPr>
            <a:lvl8pPr>
              <a:defRPr sz="3141"/>
            </a:lvl8pPr>
            <a:lvl9pPr>
              <a:defRPr sz="3141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626" y="3231357"/>
            <a:ext cx="4914785" cy="5986487"/>
          </a:xfrm>
        </p:spPr>
        <p:txBody>
          <a:bodyPr/>
          <a:lstStyle>
            <a:lvl1pPr marL="0" indent="0">
              <a:buNone/>
              <a:defRPr sz="2513"/>
            </a:lvl1pPr>
            <a:lvl2pPr marL="718078" indent="0">
              <a:buNone/>
              <a:defRPr sz="2199"/>
            </a:lvl2pPr>
            <a:lvl3pPr marL="1436157" indent="0">
              <a:buNone/>
              <a:defRPr sz="1885"/>
            </a:lvl3pPr>
            <a:lvl4pPr marL="2154235" indent="0">
              <a:buNone/>
              <a:defRPr sz="1571"/>
            </a:lvl4pPr>
            <a:lvl5pPr marL="2872313" indent="0">
              <a:buNone/>
              <a:defRPr sz="1571"/>
            </a:lvl5pPr>
            <a:lvl6pPr marL="3590392" indent="0">
              <a:buNone/>
              <a:defRPr sz="1571"/>
            </a:lvl6pPr>
            <a:lvl7pPr marL="4308470" indent="0">
              <a:buNone/>
              <a:defRPr sz="1571"/>
            </a:lvl7pPr>
            <a:lvl8pPr marL="5026548" indent="0">
              <a:buNone/>
              <a:defRPr sz="1571"/>
            </a:lvl8pPr>
            <a:lvl9pPr marL="5744627" indent="0">
              <a:buNone/>
              <a:defRPr sz="157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06/05/2019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074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718079"/>
            <a:ext cx="4914785" cy="2513277"/>
          </a:xfrm>
        </p:spPr>
        <p:txBody>
          <a:bodyPr anchor="b"/>
          <a:lstStyle>
            <a:lvl1pPr>
              <a:defRPr sz="502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8310" y="1550854"/>
            <a:ext cx="7714447" cy="7654525"/>
          </a:xfrm>
        </p:spPr>
        <p:txBody>
          <a:bodyPr anchor="t"/>
          <a:lstStyle>
            <a:lvl1pPr marL="0" indent="0">
              <a:buNone/>
              <a:defRPr sz="5026"/>
            </a:lvl1pPr>
            <a:lvl2pPr marL="718078" indent="0">
              <a:buNone/>
              <a:defRPr sz="4398"/>
            </a:lvl2pPr>
            <a:lvl3pPr marL="1436157" indent="0">
              <a:buNone/>
              <a:defRPr sz="3769"/>
            </a:lvl3pPr>
            <a:lvl4pPr marL="2154235" indent="0">
              <a:buNone/>
              <a:defRPr sz="3141"/>
            </a:lvl4pPr>
            <a:lvl5pPr marL="2872313" indent="0">
              <a:buNone/>
              <a:defRPr sz="3141"/>
            </a:lvl5pPr>
            <a:lvl6pPr marL="3590392" indent="0">
              <a:buNone/>
              <a:defRPr sz="3141"/>
            </a:lvl6pPr>
            <a:lvl7pPr marL="4308470" indent="0">
              <a:buNone/>
              <a:defRPr sz="3141"/>
            </a:lvl7pPr>
            <a:lvl8pPr marL="5026548" indent="0">
              <a:buNone/>
              <a:defRPr sz="3141"/>
            </a:lvl8pPr>
            <a:lvl9pPr marL="5744627" indent="0">
              <a:buNone/>
              <a:defRPr sz="3141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626" y="3231357"/>
            <a:ext cx="4914785" cy="5986487"/>
          </a:xfrm>
        </p:spPr>
        <p:txBody>
          <a:bodyPr/>
          <a:lstStyle>
            <a:lvl1pPr marL="0" indent="0">
              <a:buNone/>
              <a:defRPr sz="2513"/>
            </a:lvl1pPr>
            <a:lvl2pPr marL="718078" indent="0">
              <a:buNone/>
              <a:defRPr sz="2199"/>
            </a:lvl2pPr>
            <a:lvl3pPr marL="1436157" indent="0">
              <a:buNone/>
              <a:defRPr sz="1885"/>
            </a:lvl3pPr>
            <a:lvl4pPr marL="2154235" indent="0">
              <a:buNone/>
              <a:defRPr sz="1571"/>
            </a:lvl4pPr>
            <a:lvl5pPr marL="2872313" indent="0">
              <a:buNone/>
              <a:defRPr sz="1571"/>
            </a:lvl5pPr>
            <a:lvl6pPr marL="3590392" indent="0">
              <a:buNone/>
              <a:defRPr sz="1571"/>
            </a:lvl6pPr>
            <a:lvl7pPr marL="4308470" indent="0">
              <a:buNone/>
              <a:defRPr sz="1571"/>
            </a:lvl7pPr>
            <a:lvl8pPr marL="5026548" indent="0">
              <a:buNone/>
              <a:defRPr sz="1571"/>
            </a:lvl8pPr>
            <a:lvl9pPr marL="5744627" indent="0">
              <a:buNone/>
              <a:defRPr sz="157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06/05/2019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263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641" y="573468"/>
            <a:ext cx="13143131" cy="2081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641" y="2867330"/>
            <a:ext cx="13143131" cy="6834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641" y="9983298"/>
            <a:ext cx="3428643" cy="573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63AD3-A2E5-4F06-B659-BA6830CEA781}" type="datetimeFigureOut">
              <a:rPr lang="pt-BR" smtClean="0"/>
              <a:t>06/05/2019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7725" y="9983298"/>
            <a:ext cx="5142964" cy="573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2129" y="9983298"/>
            <a:ext cx="3428643" cy="573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437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36157" rtl="0" eaLnBrk="1" latinLnBrk="0" hangingPunct="1">
        <a:lnSpc>
          <a:spcPct val="90000"/>
        </a:lnSpc>
        <a:spcBef>
          <a:spcPct val="0"/>
        </a:spcBef>
        <a:buNone/>
        <a:defRPr sz="69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039" indent="-359039" algn="l" defTabSz="1436157" rtl="0" eaLnBrk="1" latinLnBrk="0" hangingPunct="1">
        <a:lnSpc>
          <a:spcPct val="90000"/>
        </a:lnSpc>
        <a:spcBef>
          <a:spcPts val="1571"/>
        </a:spcBef>
        <a:buFont typeface="Arial" panose="020B0604020202020204" pitchFamily="34" charset="0"/>
        <a:buChar char="•"/>
        <a:defRPr sz="4398" kern="1200">
          <a:solidFill>
            <a:schemeClr val="tx1"/>
          </a:solidFill>
          <a:latin typeface="+mn-lt"/>
          <a:ea typeface="+mn-ea"/>
          <a:cs typeface="+mn-cs"/>
        </a:defRPr>
      </a:lvl1pPr>
      <a:lvl2pPr marL="1077117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3769" kern="1200">
          <a:solidFill>
            <a:schemeClr val="tx1"/>
          </a:solidFill>
          <a:latin typeface="+mn-lt"/>
          <a:ea typeface="+mn-ea"/>
          <a:cs typeface="+mn-cs"/>
        </a:defRPr>
      </a:lvl2pPr>
      <a:lvl3pPr marL="1795196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3141" kern="1200">
          <a:solidFill>
            <a:schemeClr val="tx1"/>
          </a:solidFill>
          <a:latin typeface="+mn-lt"/>
          <a:ea typeface="+mn-ea"/>
          <a:cs typeface="+mn-cs"/>
        </a:defRPr>
      </a:lvl3pPr>
      <a:lvl4pPr marL="2513274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4pPr>
      <a:lvl5pPr marL="3231352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5pPr>
      <a:lvl6pPr marL="3949431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6pPr>
      <a:lvl7pPr marL="4667509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7pPr>
      <a:lvl8pPr marL="5385587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8pPr>
      <a:lvl9pPr marL="6103666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1pPr>
      <a:lvl2pPr marL="718078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2pPr>
      <a:lvl3pPr marL="1436157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3pPr>
      <a:lvl4pPr marL="2154235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4pPr>
      <a:lvl5pPr marL="2872313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5pPr>
      <a:lvl6pPr marL="3590392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6pPr>
      <a:lvl7pPr marL="4308470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7pPr>
      <a:lvl8pPr marL="5026548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8pPr>
      <a:lvl9pPr marL="5744627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igor.machado@cnj.jus.br" TargetMode="External"/><Relationship Id="rId7" Type="http://schemas.openxmlformats.org/officeDocument/2006/relationships/hyperlink" Target="mailto:rodrigo.Farhat@cnj.jus.br" TargetMode="External"/><Relationship Id="rId2" Type="http://schemas.openxmlformats.org/officeDocument/2006/relationships/hyperlink" Target="mailto:gabriela.soares@cnj.jus.b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fabiana.gomes@cnj.jus.br" TargetMode="External"/><Relationship Id="rId5" Type="http://schemas.openxmlformats.org/officeDocument/2006/relationships/hyperlink" Target="mailto:diogo.ferreira@cnj.jus.br" TargetMode="External"/><Relationship Id="rId4" Type="http://schemas.openxmlformats.org/officeDocument/2006/relationships/hyperlink" Target="mailto:alessandra.teixeira@cnj.jus.b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21"/>
            <a:ext cx="15238413" cy="10768479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003793" y="3088218"/>
            <a:ext cx="13493603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4000" b="1" dirty="0">
                <a:ea typeface="Times New Roman" panose="02020603050405020304" pitchFamily="18" charset="0"/>
              </a:rPr>
              <a:t>JUSTIÇA COMEÇA NA INFÂNCIA: FORTALECENDO A ATUAÇÃO DO SISTEMA DE JUSTIÇA NA PROMOÇÃO DE DIREITOS PARA O DESENVOLVIMENTO HUMANO </a:t>
            </a:r>
            <a:r>
              <a:rPr lang="pt-BR" sz="4000" b="1" dirty="0" smtClean="0">
                <a:ea typeface="Times New Roman" panose="02020603050405020304" pitchFamily="18" charset="0"/>
              </a:rPr>
              <a:t>INTEGRAL – PACTO NACIONAL PELA PRIMEIRA INFÂNCIA.</a:t>
            </a:r>
          </a:p>
          <a:p>
            <a:endParaRPr lang="pt-BR" sz="2800" b="1" dirty="0">
              <a:ea typeface="Times New Roman" panose="02020603050405020304" pitchFamily="18" charset="0"/>
            </a:endParaRPr>
          </a:p>
          <a:p>
            <a:endParaRPr lang="pt-BR" sz="2800" b="1" dirty="0">
              <a:ea typeface="Times New Roman" panose="02020603050405020304" pitchFamily="18" charset="0"/>
            </a:endParaRPr>
          </a:p>
          <a:p>
            <a:pPr algn="just"/>
            <a:r>
              <a:rPr lang="pt-BR" sz="2800" dirty="0">
                <a:ea typeface="Times New Roman" panose="02020603050405020304" pitchFamily="18" charset="0"/>
              </a:rPr>
              <a:t>Resumo:</a:t>
            </a:r>
          </a:p>
          <a:p>
            <a:pPr algn="just"/>
            <a:r>
              <a:rPr lang="pt-BR" sz="2800" dirty="0">
                <a:ea typeface="Times New Roman" panose="02020603050405020304" pitchFamily="18" charset="0"/>
              </a:rPr>
              <a:t>Projeto inscrito pelo Conselho Nacional de Justiça em seleção pública realizada pelo Conselho Federal Gestor do Fundo de Defesa de Direitos Difusos.</a:t>
            </a:r>
            <a:r>
              <a:rPr lang="pt-BR" sz="2800" b="1" dirty="0">
                <a:ea typeface="Times New Roman" panose="02020603050405020304" pitchFamily="18" charset="0"/>
              </a:rPr>
              <a:t/>
            </a:r>
            <a:br>
              <a:rPr lang="pt-BR" sz="2800" b="1" dirty="0">
                <a:ea typeface="Times New Roman" panose="02020603050405020304" pitchFamily="18" charset="0"/>
              </a:rPr>
            </a:b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87900457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2385" y="2743200"/>
            <a:ext cx="14364393" cy="655043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800" dirty="0" smtClean="0"/>
              <a:t>Campanha de Divulgação</a:t>
            </a:r>
          </a:p>
          <a:p>
            <a:pPr lvl="1" algn="just"/>
            <a:r>
              <a:rPr lang="pt-BR" sz="4400" dirty="0" smtClean="0"/>
              <a:t>Divulgar </a:t>
            </a:r>
            <a:r>
              <a:rPr lang="pt-BR" sz="4400" dirty="0"/>
              <a:t>e </a:t>
            </a:r>
            <a:r>
              <a:rPr lang="pt-BR" sz="4400" dirty="0" smtClean="0"/>
              <a:t>disseminar as </a:t>
            </a:r>
            <a:r>
              <a:rPr lang="pt-BR" sz="4400" dirty="0"/>
              <a:t>ações do projeto</a:t>
            </a:r>
            <a:r>
              <a:rPr lang="pt-BR" sz="4000" dirty="0" smtClean="0"/>
              <a:t>.</a:t>
            </a:r>
            <a:endParaRPr lang="pt-BR" sz="4000" dirty="0"/>
          </a:p>
          <a:p>
            <a:pPr marL="718078" lvl="1" indent="0" algn="just">
              <a:buNone/>
            </a:pPr>
            <a:endParaRPr lang="pt-BR" sz="4000" dirty="0" smtClean="0"/>
          </a:p>
          <a:p>
            <a:pPr lvl="2" algn="just"/>
            <a:r>
              <a:rPr lang="pt-BR" sz="4000" b="1" dirty="0" smtClean="0"/>
              <a:t>Meta: </a:t>
            </a:r>
            <a:r>
              <a:rPr lang="pt-BR" sz="4000" dirty="0"/>
              <a:t>utilizar ferramentas de assessoria de imprensa para divulgar o </a:t>
            </a:r>
            <a:r>
              <a:rPr lang="pt-BR" sz="4000" i="1" dirty="0"/>
              <a:t>Pacto Nacional pela Primeira Infância</a:t>
            </a:r>
            <a:r>
              <a:rPr lang="pt-BR" sz="4000" dirty="0"/>
              <a:t> junto à </a:t>
            </a:r>
            <a:r>
              <a:rPr lang="pt-BR" sz="4000" dirty="0" smtClean="0"/>
              <a:t>sociedade e produzir material gráfico.</a:t>
            </a:r>
            <a:endParaRPr lang="pt-BR" sz="4000" dirty="0"/>
          </a:p>
          <a:p>
            <a:pPr marL="1436157" lvl="2" indent="0" algn="just">
              <a:buNone/>
            </a:pPr>
            <a:endParaRPr lang="pt-BR" sz="4000" dirty="0"/>
          </a:p>
          <a:p>
            <a:pPr lvl="2" algn="just"/>
            <a:r>
              <a:rPr lang="pt-BR" sz="4000" b="1" dirty="0" smtClean="0"/>
              <a:t>Período</a:t>
            </a:r>
            <a:r>
              <a:rPr lang="pt-BR" sz="4000" dirty="0"/>
              <a:t>: </a:t>
            </a:r>
            <a:r>
              <a:rPr lang="pt-BR" sz="4000" dirty="0" smtClean="0"/>
              <a:t>junho/2019 a julho/2020.</a:t>
            </a:r>
          </a:p>
          <a:p>
            <a:pPr lvl="2"/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314143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Produção de Material Gráfico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587" y="2727035"/>
            <a:ext cx="14144059" cy="7381241"/>
          </a:xfrm>
        </p:spPr>
        <p:txBody>
          <a:bodyPr>
            <a:noAutofit/>
          </a:bodyPr>
          <a:lstStyle/>
          <a:p>
            <a:pPr lvl="2" algn="just">
              <a:buFont typeface="Courier New" panose="02070309020205020404" pitchFamily="49" charset="0"/>
              <a:buChar char="o"/>
            </a:pPr>
            <a:r>
              <a:rPr lang="pt-BR" sz="4400" dirty="0" smtClean="0"/>
              <a:t>Cartilha sobre as normativas</a:t>
            </a:r>
          </a:p>
          <a:p>
            <a:pPr lvl="3" algn="just">
              <a:buFont typeface="Wingdings" panose="05000000000000000000" pitchFamily="2" charset="2"/>
              <a:buChar char="Ø"/>
            </a:pPr>
            <a:r>
              <a:rPr lang="pt-BR" sz="4400" dirty="0" smtClean="0"/>
              <a:t>Tiragem: 5.000.</a:t>
            </a:r>
          </a:p>
          <a:p>
            <a:pPr lvl="3" algn="just">
              <a:buFont typeface="Wingdings" panose="05000000000000000000" pitchFamily="2" charset="2"/>
              <a:buChar char="Ø"/>
            </a:pPr>
            <a:endParaRPr lang="pt-BR" sz="4400" dirty="0" smtClean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pt-BR" sz="4400" dirty="0" smtClean="0"/>
              <a:t>Guia </a:t>
            </a:r>
            <a:r>
              <a:rPr lang="pt-BR" sz="4400" dirty="0"/>
              <a:t>prático </a:t>
            </a:r>
            <a:r>
              <a:rPr lang="pt-BR" sz="4400" dirty="0" smtClean="0"/>
              <a:t>para implantação das </a:t>
            </a:r>
            <a:r>
              <a:rPr lang="pt-BR" sz="4400" dirty="0"/>
              <a:t>boas </a:t>
            </a:r>
            <a:r>
              <a:rPr lang="pt-BR" sz="4400" dirty="0" smtClean="0"/>
              <a:t>práticas</a:t>
            </a:r>
            <a:endParaRPr lang="pt-BR" sz="4400" dirty="0"/>
          </a:p>
          <a:p>
            <a:pPr lvl="3" algn="just">
              <a:buFont typeface="Wingdings" panose="05000000000000000000" pitchFamily="2" charset="2"/>
              <a:buChar char="Ø"/>
            </a:pPr>
            <a:r>
              <a:rPr lang="pt-BR" sz="4400" dirty="0"/>
              <a:t>Tiragem </a:t>
            </a:r>
            <a:r>
              <a:rPr lang="pt-BR" sz="4400" dirty="0" smtClean="0"/>
              <a:t>5.000.</a:t>
            </a:r>
          </a:p>
          <a:p>
            <a:pPr lvl="3" algn="just">
              <a:buFont typeface="Wingdings" panose="05000000000000000000" pitchFamily="2" charset="2"/>
              <a:buChar char="Ø"/>
            </a:pPr>
            <a:endParaRPr lang="pt-BR" sz="4400" dirty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pt-BR" sz="4400" dirty="0" smtClean="0"/>
              <a:t>Relatório </a:t>
            </a:r>
            <a:r>
              <a:rPr lang="pt-BR" sz="4400" dirty="0"/>
              <a:t>do </a:t>
            </a:r>
            <a:r>
              <a:rPr lang="pt-BR" sz="4400" dirty="0" smtClean="0"/>
              <a:t>Diagnóstico</a:t>
            </a:r>
          </a:p>
          <a:p>
            <a:pPr lvl="3" algn="just">
              <a:buFont typeface="Wingdings" panose="05000000000000000000" pitchFamily="2" charset="2"/>
              <a:buChar char="Ø"/>
            </a:pPr>
            <a:r>
              <a:rPr lang="pt-BR" sz="4400" dirty="0" smtClean="0"/>
              <a:t>Tiragem: 3.000.</a:t>
            </a:r>
          </a:p>
          <a:p>
            <a:pPr algn="just">
              <a:spcBef>
                <a:spcPts val="3000"/>
              </a:spcBef>
              <a:buFont typeface="Wingdings" panose="05000000000000000000" pitchFamily="2" charset="2"/>
              <a:buChar char="ü"/>
            </a:pPr>
            <a:r>
              <a:rPr lang="pt-BR" sz="4000" dirty="0" smtClean="0"/>
              <a:t>Os materiais também serão disponibilizados no site do CNJ e dos parceiros.</a:t>
            </a:r>
          </a:p>
          <a:p>
            <a:pPr lvl="3" algn="just">
              <a:buFont typeface="Wingdings" panose="05000000000000000000" pitchFamily="2" charset="2"/>
              <a:buChar char="ü"/>
            </a:pPr>
            <a:endParaRPr lang="pt-BR" sz="4400" dirty="0"/>
          </a:p>
          <a:p>
            <a:pPr lvl="3" algn="just">
              <a:buFont typeface="Wingdings" panose="05000000000000000000" pitchFamily="2" charset="2"/>
              <a:buChar char="ü"/>
            </a:pPr>
            <a:endParaRPr lang="pt-BR" sz="4400" dirty="0" smtClean="0"/>
          </a:p>
          <a:p>
            <a:pPr lvl="1" algn="just">
              <a:buFont typeface="Wingdings" panose="05000000000000000000" pitchFamily="2" charset="2"/>
              <a:buChar char="ü"/>
            </a:pP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13770883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32830BE-7A19-4A82-8BD7-99D51F04F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402771"/>
              </p:ext>
            </p:extLst>
          </p:nvPr>
        </p:nvGraphicFramePr>
        <p:xfrm>
          <a:off x="541104" y="1337733"/>
          <a:ext cx="14495696" cy="7999696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061419">
                  <a:extLst>
                    <a:ext uri="{9D8B030D-6E8A-4147-A177-3AD203B41FA5}">
                      <a16:colId xmlns:a16="http://schemas.microsoft.com/office/drawing/2014/main" val="2822145579"/>
                    </a:ext>
                  </a:extLst>
                </a:gridCol>
                <a:gridCol w="12434277">
                  <a:extLst>
                    <a:ext uri="{9D8B030D-6E8A-4147-A177-3AD203B41FA5}">
                      <a16:colId xmlns:a16="http://schemas.microsoft.com/office/drawing/2014/main" val="244789399"/>
                    </a:ext>
                  </a:extLst>
                </a:gridCol>
              </a:tblGrid>
              <a:tr h="80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800" dirty="0" smtClean="0">
                          <a:effectLst/>
                        </a:rPr>
                        <a:t>Quantidade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800" dirty="0" smtClean="0">
                          <a:effectLst/>
                        </a:rPr>
                        <a:t>Despesa</a:t>
                      </a:r>
                      <a:r>
                        <a:rPr lang="pt-BR" sz="2800" baseline="0" dirty="0" smtClean="0">
                          <a:effectLst/>
                        </a:rPr>
                        <a:t> a ser executada, pelo CNJ, com recursos do FDD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516829533"/>
                  </a:ext>
                </a:extLst>
              </a:tr>
              <a:tr h="13598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1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Contratação de instituição de pesquisas para Diagnóstico da situação da primeira infância no Sistema de Justiça </a:t>
                      </a:r>
                      <a:r>
                        <a:rPr lang="pt-BR" sz="2800" dirty="0" smtClean="0">
                          <a:effectLst/>
                        </a:rPr>
                        <a:t>brasileiro.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992276580"/>
                  </a:ext>
                </a:extLst>
              </a:tr>
              <a:tr h="13598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5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Realizar seminários regionais com operadores do </a:t>
                      </a:r>
                      <a:r>
                        <a:rPr lang="pt-BR" sz="2800" dirty="0" smtClean="0">
                          <a:effectLst/>
                        </a:rPr>
                        <a:t>direito </a:t>
                      </a:r>
                      <a:r>
                        <a:rPr lang="pt-BR" sz="2800" dirty="0">
                          <a:effectLst/>
                        </a:rPr>
                        <a:t>e servidores públicos do Sistema de Justiça (Região Sul, Sudoeste, Norte, </a:t>
                      </a:r>
                      <a:r>
                        <a:rPr lang="pt-BR" sz="2800" dirty="0" smtClean="0">
                          <a:effectLst/>
                        </a:rPr>
                        <a:t>Nordeste</a:t>
                      </a:r>
                      <a:r>
                        <a:rPr lang="pt-BR" sz="2800" baseline="0" dirty="0" smtClean="0">
                          <a:effectLst/>
                        </a:rPr>
                        <a:t> e</a:t>
                      </a:r>
                      <a:r>
                        <a:rPr lang="pt-BR" sz="2800" dirty="0" smtClean="0">
                          <a:effectLst/>
                        </a:rPr>
                        <a:t> </a:t>
                      </a:r>
                      <a:r>
                        <a:rPr lang="pt-BR" sz="2800" dirty="0">
                          <a:effectLst/>
                        </a:rPr>
                        <a:t>Centro-Oeste</a:t>
                      </a:r>
                      <a:r>
                        <a:rPr lang="pt-BR" sz="2800" dirty="0" smtClean="0">
                          <a:effectLst/>
                        </a:rPr>
                        <a:t>).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50848945"/>
                  </a:ext>
                </a:extLst>
              </a:tr>
              <a:tr h="1397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1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Contratação de instituição de ensino especializada para desenho e oferta de cursos capacitação</a:t>
                      </a:r>
                      <a:r>
                        <a:rPr lang="pt-BR" sz="2800" dirty="0" smtClean="0">
                          <a:effectLst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86111969"/>
                  </a:ext>
                </a:extLst>
              </a:tr>
              <a:tr h="13598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1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Seleção, premiação, divulgação e incentivo à multiplicação das práticas selecionadas (cartazes, campanha de divulgação, etc</a:t>
                      </a:r>
                      <a:r>
                        <a:rPr lang="pt-BR" sz="2800" dirty="0" smtClean="0">
                          <a:effectLst/>
                        </a:rPr>
                        <a:t>.). 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44189498"/>
                  </a:ext>
                </a:extLst>
              </a:tr>
              <a:tr h="6259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effectLst/>
                        </a:rPr>
                        <a:t>3</a:t>
                      </a:r>
                      <a:endParaRPr lang="pt-BR" sz="2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effectLst/>
                        </a:rPr>
                        <a:t>Produção de Material </a:t>
                      </a:r>
                      <a:r>
                        <a:rPr lang="pt-BR" sz="2800" kern="1200" dirty="0" smtClean="0">
                          <a:effectLst/>
                        </a:rPr>
                        <a:t>Gráfico.</a:t>
                      </a:r>
                      <a:endParaRPr lang="pt-BR" sz="2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30591252"/>
                  </a:ext>
                </a:extLst>
              </a:tr>
              <a:tr h="6259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1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Produção de peças de comunicação </a:t>
                      </a:r>
                      <a:r>
                        <a:rPr lang="pt-BR" sz="2800" dirty="0" smtClean="0">
                          <a:effectLst/>
                        </a:rPr>
                        <a:t>institucional.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2499431"/>
                  </a:ext>
                </a:extLst>
              </a:tr>
              <a:tr h="471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BR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71371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84" y="351692"/>
            <a:ext cx="14718323" cy="10040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48457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2385" y="2504458"/>
            <a:ext cx="14364393" cy="7504066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4000" dirty="0"/>
              <a:t> </a:t>
            </a:r>
            <a:r>
              <a:rPr lang="pt-BR" sz="4800" dirty="0"/>
              <a:t>Pesquisas para diagnóstico da primeira </a:t>
            </a:r>
            <a:r>
              <a:rPr lang="pt-BR" sz="4800" dirty="0" smtClean="0"/>
              <a:t>infância</a:t>
            </a:r>
          </a:p>
          <a:p>
            <a:pPr lvl="1" algn="just"/>
            <a:r>
              <a:rPr lang="pt-BR" sz="4400" dirty="0" smtClean="0"/>
              <a:t>Delimitação </a:t>
            </a:r>
            <a:r>
              <a:rPr lang="pt-BR" sz="4400" dirty="0"/>
              <a:t>e recorte da pesquisa</a:t>
            </a:r>
            <a:r>
              <a:rPr lang="pt-BR" sz="4400" dirty="0" smtClean="0"/>
              <a:t>:</a:t>
            </a:r>
          </a:p>
          <a:p>
            <a:pPr lvl="2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4400" dirty="0" smtClean="0"/>
              <a:t>Justificativa </a:t>
            </a:r>
            <a:r>
              <a:rPr lang="pt-BR" sz="4400" dirty="0"/>
              <a:t>e contextualização sobre a importância </a:t>
            </a:r>
            <a:r>
              <a:rPr lang="pt-BR" sz="4400" dirty="0" smtClean="0"/>
              <a:t>da realização da pesquisa.</a:t>
            </a:r>
            <a:endParaRPr lang="pt-BR" sz="4400" dirty="0"/>
          </a:p>
          <a:p>
            <a:pPr lvl="2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4400" dirty="0"/>
              <a:t>Definição das </a:t>
            </a:r>
            <a:r>
              <a:rPr lang="pt-BR" sz="4400" dirty="0" smtClean="0"/>
              <a:t>perguntas </a:t>
            </a:r>
            <a:r>
              <a:rPr lang="pt-BR" sz="4400" dirty="0"/>
              <a:t>e do objeto da pesquisa.</a:t>
            </a:r>
          </a:p>
          <a:p>
            <a:pPr marL="1436157" lvl="2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4400" b="1" dirty="0"/>
              <a:t>Data </a:t>
            </a:r>
            <a:r>
              <a:rPr lang="pt-BR" sz="4400" b="1" dirty="0" smtClean="0"/>
              <a:t>limite para conclusão</a:t>
            </a:r>
            <a:r>
              <a:rPr lang="pt-BR" sz="4400" dirty="0" smtClean="0"/>
              <a:t>: </a:t>
            </a:r>
            <a:r>
              <a:rPr lang="pt-BR" sz="4400" dirty="0"/>
              <a:t>22 de abril de 2019.</a:t>
            </a:r>
          </a:p>
          <a:p>
            <a:pPr lvl="2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4400" dirty="0" smtClean="0"/>
              <a:t>Recorte da pesquisa.</a:t>
            </a:r>
          </a:p>
          <a:p>
            <a:pPr marL="1436157" lvl="2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4400" b="1" dirty="0"/>
              <a:t>Data limite para conclusão</a:t>
            </a:r>
            <a:r>
              <a:rPr lang="pt-BR" sz="4400" dirty="0"/>
              <a:t>: </a:t>
            </a:r>
            <a:r>
              <a:rPr lang="pt-BR" sz="4400" dirty="0" smtClean="0"/>
              <a:t>29 </a:t>
            </a:r>
            <a:r>
              <a:rPr lang="pt-BR" sz="4400" dirty="0"/>
              <a:t>de abril de 2019.</a:t>
            </a:r>
          </a:p>
          <a:p>
            <a:pPr lvl="1"/>
            <a:endParaRPr lang="pt-BR" sz="4400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Atividades que demandarão apoio de parceiros	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010596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2385" y="2504458"/>
            <a:ext cx="14364393" cy="750406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4000" dirty="0"/>
              <a:t> </a:t>
            </a:r>
            <a:r>
              <a:rPr lang="pt-BR" sz="4400" dirty="0"/>
              <a:t>Pesquisas para diagnóstico da primeira </a:t>
            </a:r>
            <a:r>
              <a:rPr lang="pt-BR" sz="4400" dirty="0" smtClean="0"/>
              <a:t>infância</a:t>
            </a:r>
            <a:endParaRPr lang="pt-BR" sz="4000" dirty="0"/>
          </a:p>
          <a:p>
            <a:pPr lvl="0" algn="just"/>
            <a:endParaRPr lang="pt-BR" dirty="0" smtClean="0"/>
          </a:p>
          <a:p>
            <a:pPr lvl="1" algn="just"/>
            <a:r>
              <a:rPr lang="pt-BR" sz="4400" dirty="0" smtClean="0"/>
              <a:t>Recorte </a:t>
            </a:r>
            <a:r>
              <a:rPr lang="pt-BR" sz="4400" dirty="0"/>
              <a:t>da pesquisa – </a:t>
            </a:r>
            <a:r>
              <a:rPr lang="pt-BR" sz="4400" dirty="0" smtClean="0"/>
              <a:t>prestar apoio na </a:t>
            </a:r>
            <a:r>
              <a:rPr lang="pt-BR" sz="4400" dirty="0"/>
              <a:t>escolha das comarcas e das unidades judiciárias que serão pesquisadas com base em informações previamente produzidas pelo CNJ, tais como: localização geográfica, índices de produtividade e de congestionamento, </a:t>
            </a:r>
            <a:r>
              <a:rPr lang="pt-BR" sz="4400" dirty="0" smtClean="0"/>
              <a:t> </a:t>
            </a:r>
            <a:r>
              <a:rPr lang="pt-BR" sz="4400" dirty="0"/>
              <a:t>competência da serventia (acumulativa, exclusiva ou jurisdição plena), população infantil, entre outras. </a:t>
            </a:r>
          </a:p>
          <a:p>
            <a:pPr marL="5744627" lvl="8" indent="0" algn="just">
              <a:buNone/>
            </a:pP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Atividades que demandarão apoio de parceiros	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285938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2729711"/>
            <a:ext cx="14364393" cy="7379489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400" dirty="0" smtClean="0"/>
              <a:t>Seminário Região Centro-Oeste</a:t>
            </a:r>
            <a:endParaRPr lang="pt-BR" sz="4400" dirty="0"/>
          </a:p>
          <a:p>
            <a:pPr lvl="1" algn="just"/>
            <a:r>
              <a:rPr lang="pt-BR" sz="4000" dirty="0" smtClean="0"/>
              <a:t>Coordenação </a:t>
            </a:r>
            <a:r>
              <a:rPr lang="pt-BR" sz="4000" dirty="0"/>
              <a:t>científica do seminário (elaboração do programa</a:t>
            </a:r>
            <a:r>
              <a:rPr lang="pt-BR" sz="4000" dirty="0" smtClean="0"/>
              <a:t>):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4000" dirty="0"/>
              <a:t>Definir o público-alvo: quais profissionais/órgãos da região serão convidados?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4000" dirty="0"/>
              <a:t>Definir os objetivos específicos: quais </a:t>
            </a:r>
            <a:r>
              <a:rPr lang="pt-BR" sz="4000" dirty="0" smtClean="0"/>
              <a:t>os </a:t>
            </a:r>
            <a:r>
              <a:rPr lang="pt-BR" sz="4000" dirty="0"/>
              <a:t>resultados esperados para a região com a realização do seminário?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4000" dirty="0"/>
              <a:t>Definir os temas a serem trabalhados, com base nos objetivos específicos, e os palestrantes convidados (pelo </a:t>
            </a:r>
            <a:r>
              <a:rPr lang="pt-BR" sz="4000" dirty="0" smtClean="0"/>
              <a:t>menos, </a:t>
            </a:r>
            <a:r>
              <a:rPr lang="pt-BR" sz="4000" dirty="0"/>
              <a:t>dois </a:t>
            </a:r>
            <a:r>
              <a:rPr lang="pt-BR" sz="4000" dirty="0" smtClean="0"/>
              <a:t>especialistas e uma autoridade </a:t>
            </a:r>
            <a:r>
              <a:rPr lang="pt-BR" sz="4000" dirty="0"/>
              <a:t>por tema);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4000" dirty="0"/>
              <a:t>Definir a metodologia e a programação</a:t>
            </a:r>
            <a:r>
              <a:rPr lang="pt-BR" sz="4000" dirty="0" smtClean="0"/>
              <a:t>.</a:t>
            </a:r>
            <a:endParaRPr lang="pt-BR" sz="4000" dirty="0"/>
          </a:p>
          <a:p>
            <a:pPr marL="0" indent="0">
              <a:buNone/>
            </a:pPr>
            <a:r>
              <a:rPr lang="pt-BR" sz="4000" b="1" dirty="0"/>
              <a:t>Data limite para conclusão</a:t>
            </a:r>
            <a:r>
              <a:rPr lang="pt-BR" sz="4000" dirty="0"/>
              <a:t>: 25 de abril de 2019.</a:t>
            </a:r>
          </a:p>
          <a:p>
            <a:endParaRPr lang="pt-BR" sz="3600" dirty="0" smtClean="0"/>
          </a:p>
          <a:p>
            <a:pPr lvl="2"/>
            <a:endParaRPr lang="pt-BR" sz="3600" dirty="0" smtClean="0"/>
          </a:p>
          <a:p>
            <a:pPr marL="1436157" lvl="2" indent="0">
              <a:buNone/>
            </a:pPr>
            <a:endParaRPr lang="pt-BR" sz="3600" dirty="0"/>
          </a:p>
          <a:p>
            <a:pPr lvl="1"/>
            <a:endParaRPr lang="pt-BR" sz="3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1707665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Atividades que demandarão apoio de parceiros	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744284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836" y="2035445"/>
            <a:ext cx="14364393" cy="7633488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400" dirty="0" smtClean="0"/>
              <a:t>Seminário Região Centro-Oeste</a:t>
            </a:r>
          </a:p>
          <a:p>
            <a:pPr lvl="1" algn="just">
              <a:spcBef>
                <a:spcPts val="2400"/>
              </a:spcBef>
              <a:spcAft>
                <a:spcPts val="1200"/>
              </a:spcAft>
            </a:pPr>
            <a:r>
              <a:rPr lang="pt-BR" sz="4000" dirty="0" smtClean="0"/>
              <a:t>Divulgação do seminário e viabilização da participação de representantes:</a:t>
            </a:r>
          </a:p>
          <a:p>
            <a:pPr lvl="2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t-BR" sz="4000" dirty="0" smtClean="0"/>
              <a:t>Divulgar </a:t>
            </a:r>
            <a:r>
              <a:rPr lang="pt-BR" sz="4000" dirty="0"/>
              <a:t>as peças de comunicação disponibilizadas pelo CNJ (meio físico e eletrônico) junto aos atores que integram a rede de proteção à infância nos </a:t>
            </a:r>
            <a:r>
              <a:rPr lang="pt-BR" sz="4000" dirty="0" smtClean="0"/>
              <a:t>estados </a:t>
            </a:r>
            <a:r>
              <a:rPr lang="pt-BR" sz="4000" dirty="0"/>
              <a:t>da região;</a:t>
            </a:r>
          </a:p>
          <a:p>
            <a:pPr lvl="2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t-BR" sz="4000" dirty="0"/>
              <a:t>Indicar e custear as despesas de deslocamento e hospedagem dos participantes indicados pelo parceiro.  </a:t>
            </a:r>
          </a:p>
          <a:p>
            <a:pPr marL="718078" lvl="1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4000" b="1" dirty="0"/>
              <a:t>Data limite para conclusão</a:t>
            </a:r>
            <a:r>
              <a:rPr lang="pt-BR" sz="4000" dirty="0"/>
              <a:t>: durante o período das </a:t>
            </a:r>
            <a:r>
              <a:rPr lang="pt-BR" sz="4000" dirty="0" smtClean="0"/>
              <a:t>inscrições.   Meta: </a:t>
            </a:r>
            <a:r>
              <a:rPr lang="pt-BR" sz="4000" dirty="0"/>
              <a:t>iniciar as inscrições até 2 de maio de 2019</a:t>
            </a:r>
            <a:r>
              <a:rPr lang="pt-BR" sz="4000" dirty="0" smtClean="0"/>
              <a:t>.</a:t>
            </a:r>
          </a:p>
          <a:p>
            <a:pPr marL="1436157" lvl="2" indent="0">
              <a:spcBef>
                <a:spcPts val="1200"/>
              </a:spcBef>
              <a:spcAft>
                <a:spcPts val="1200"/>
              </a:spcAft>
              <a:buNone/>
            </a:pPr>
            <a:endParaRPr lang="pt-BR" sz="3600" dirty="0"/>
          </a:p>
          <a:p>
            <a:pPr lvl="1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43942129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503" y="1930401"/>
            <a:ext cx="14364393" cy="7518400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400" dirty="0" smtClean="0"/>
              <a:t>Seminário Região Norte</a:t>
            </a:r>
            <a:endParaRPr lang="pt-BR" sz="4400" dirty="0"/>
          </a:p>
          <a:p>
            <a:pPr lvl="1" algn="just">
              <a:spcBef>
                <a:spcPts val="1800"/>
              </a:spcBef>
            </a:pPr>
            <a:r>
              <a:rPr lang="pt-BR" sz="4000" dirty="0" smtClean="0"/>
              <a:t>Coordenação </a:t>
            </a:r>
            <a:r>
              <a:rPr lang="pt-BR" sz="4000" dirty="0"/>
              <a:t>científica do seminário </a:t>
            </a:r>
            <a:r>
              <a:rPr lang="pt-BR" sz="4000" dirty="0" smtClean="0"/>
              <a:t>(definir </a:t>
            </a:r>
            <a:r>
              <a:rPr lang="pt-BR" sz="4000" dirty="0"/>
              <a:t>o </a:t>
            </a:r>
            <a:r>
              <a:rPr lang="pt-BR" sz="4000" dirty="0" smtClean="0"/>
              <a:t>público-alvo, os </a:t>
            </a:r>
            <a:r>
              <a:rPr lang="pt-BR" sz="4000" dirty="0"/>
              <a:t>objetivos </a:t>
            </a:r>
            <a:r>
              <a:rPr lang="pt-BR" sz="4000" dirty="0" smtClean="0"/>
              <a:t>específicos, os temas, </a:t>
            </a:r>
            <a:r>
              <a:rPr lang="pt-BR" sz="4000" dirty="0"/>
              <a:t>os </a:t>
            </a:r>
            <a:r>
              <a:rPr lang="pt-BR" sz="4000" dirty="0" smtClean="0"/>
              <a:t>palestrantes, a </a:t>
            </a:r>
            <a:r>
              <a:rPr lang="pt-BR" sz="4000" dirty="0"/>
              <a:t>metodologia e a </a:t>
            </a:r>
            <a:r>
              <a:rPr lang="pt-BR" sz="4000" dirty="0" smtClean="0"/>
              <a:t>programação).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</a:t>
            </a:r>
            <a:r>
              <a:rPr lang="pt-BR" sz="4000" dirty="0" smtClean="0"/>
              <a:t>15/05/2019</a:t>
            </a:r>
            <a:r>
              <a:rPr lang="pt-BR" sz="4000" dirty="0"/>
              <a:t>.</a:t>
            </a:r>
          </a:p>
          <a:p>
            <a:pPr lvl="1" algn="just"/>
            <a:r>
              <a:rPr lang="pt-BR" sz="4000" dirty="0"/>
              <a:t>Apoio local para mapeamento de espaços </a:t>
            </a:r>
            <a:r>
              <a:rPr lang="pt-BR" sz="4000" dirty="0" smtClean="0"/>
              <a:t>para realização do evento.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</a:t>
            </a:r>
            <a:r>
              <a:rPr lang="pt-BR" sz="4000" dirty="0" smtClean="0"/>
              <a:t>10/05/2019</a:t>
            </a:r>
            <a:r>
              <a:rPr lang="pt-BR" sz="4000" dirty="0"/>
              <a:t>.</a:t>
            </a:r>
          </a:p>
          <a:p>
            <a:pPr lvl="1" algn="just"/>
            <a:r>
              <a:rPr lang="pt-BR" sz="4000" dirty="0"/>
              <a:t>Divulgação do seminário e viabilização </a:t>
            </a:r>
            <a:r>
              <a:rPr lang="pt-BR" sz="4000" dirty="0" smtClean="0"/>
              <a:t>da </a:t>
            </a:r>
            <a:r>
              <a:rPr lang="pt-BR" sz="4000" dirty="0"/>
              <a:t>participação de </a:t>
            </a:r>
            <a:r>
              <a:rPr lang="pt-BR" sz="4000" dirty="0" smtClean="0"/>
              <a:t>representantes.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durante o período das </a:t>
            </a:r>
            <a:r>
              <a:rPr lang="pt-BR" sz="4000" dirty="0" smtClean="0"/>
              <a:t>inscrições. Meta: </a:t>
            </a:r>
            <a:r>
              <a:rPr lang="pt-BR" sz="4000" dirty="0"/>
              <a:t>iniciar as inscrições até </a:t>
            </a:r>
            <a:r>
              <a:rPr lang="pt-BR" sz="4000" dirty="0" smtClean="0"/>
              <a:t>13/06/2019</a:t>
            </a:r>
            <a:r>
              <a:rPr lang="pt-BR" sz="4000" dirty="0"/>
              <a:t>.</a:t>
            </a:r>
          </a:p>
          <a:p>
            <a:pPr lvl="1" algn="just"/>
            <a:r>
              <a:rPr lang="pt-BR" sz="4000" dirty="0"/>
              <a:t>Apoio logístico local para realização do evento</a:t>
            </a:r>
            <a:r>
              <a:rPr lang="pt-BR" sz="4000" dirty="0" smtClean="0"/>
              <a:t>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durante o período de organização e realização do seminário.</a:t>
            </a:r>
          </a:p>
          <a:p>
            <a:pPr algn="just"/>
            <a:endParaRPr lang="pt-BR" sz="4000" dirty="0"/>
          </a:p>
          <a:p>
            <a:endParaRPr lang="pt-BR" sz="3600" dirty="0" smtClean="0"/>
          </a:p>
          <a:p>
            <a:pPr lvl="2"/>
            <a:endParaRPr lang="pt-BR" sz="3600" dirty="0" smtClean="0"/>
          </a:p>
          <a:p>
            <a:pPr marL="1436157" lvl="2" indent="0">
              <a:buNone/>
            </a:pPr>
            <a:endParaRPr lang="pt-BR" sz="3600" dirty="0"/>
          </a:p>
          <a:p>
            <a:pPr lvl="1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26009982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503" y="1930401"/>
            <a:ext cx="14364393" cy="7518400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400" dirty="0" smtClean="0"/>
              <a:t>Seminário Região Sudeste</a:t>
            </a:r>
            <a:endParaRPr lang="pt-BR" sz="4400" dirty="0"/>
          </a:p>
          <a:p>
            <a:pPr lvl="1" algn="just">
              <a:spcBef>
                <a:spcPts val="2400"/>
              </a:spcBef>
            </a:pPr>
            <a:r>
              <a:rPr lang="pt-BR" sz="4000" dirty="0" smtClean="0"/>
              <a:t>Coordenação </a:t>
            </a:r>
            <a:r>
              <a:rPr lang="pt-BR" sz="4000" dirty="0"/>
              <a:t>científica do seminário </a:t>
            </a:r>
            <a:r>
              <a:rPr lang="pt-BR" sz="4000" dirty="0" smtClean="0"/>
              <a:t>(definir </a:t>
            </a:r>
            <a:r>
              <a:rPr lang="pt-BR" sz="4000" dirty="0"/>
              <a:t>o </a:t>
            </a:r>
            <a:r>
              <a:rPr lang="pt-BR" sz="4000" dirty="0" smtClean="0"/>
              <a:t>público-alvo, os </a:t>
            </a:r>
            <a:r>
              <a:rPr lang="pt-BR" sz="4000" dirty="0"/>
              <a:t>objetivos </a:t>
            </a:r>
            <a:r>
              <a:rPr lang="pt-BR" sz="4000" dirty="0" smtClean="0"/>
              <a:t>específicos, os temas, </a:t>
            </a:r>
            <a:r>
              <a:rPr lang="pt-BR" sz="4000" dirty="0"/>
              <a:t>os </a:t>
            </a:r>
            <a:r>
              <a:rPr lang="pt-BR" sz="4000" dirty="0" smtClean="0"/>
              <a:t>palestrantes, a </a:t>
            </a:r>
            <a:r>
              <a:rPr lang="pt-BR" sz="4000" dirty="0"/>
              <a:t>metodologia e a </a:t>
            </a:r>
            <a:r>
              <a:rPr lang="pt-BR" sz="4000" dirty="0" smtClean="0"/>
              <a:t>programação).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</a:t>
            </a:r>
            <a:r>
              <a:rPr lang="pt-BR" sz="4000" dirty="0" smtClean="0"/>
              <a:t>30/05/2019</a:t>
            </a:r>
            <a:r>
              <a:rPr lang="pt-BR" sz="4000" dirty="0"/>
              <a:t>.</a:t>
            </a:r>
          </a:p>
          <a:p>
            <a:pPr lvl="1" algn="just"/>
            <a:r>
              <a:rPr lang="pt-BR" sz="4000" dirty="0"/>
              <a:t>Apoio local para mapeamento de espaços </a:t>
            </a:r>
            <a:r>
              <a:rPr lang="pt-BR" sz="4000" dirty="0" smtClean="0"/>
              <a:t>para realização do evento.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</a:t>
            </a:r>
            <a:r>
              <a:rPr lang="pt-BR" sz="4000" dirty="0" smtClean="0"/>
              <a:t>10/06/2019</a:t>
            </a:r>
            <a:r>
              <a:rPr lang="pt-BR" sz="4000" dirty="0"/>
              <a:t>.</a:t>
            </a:r>
          </a:p>
          <a:p>
            <a:pPr lvl="1" algn="just"/>
            <a:r>
              <a:rPr lang="pt-BR" sz="4000" dirty="0"/>
              <a:t>Divulgação do seminário e viabilização </a:t>
            </a:r>
            <a:r>
              <a:rPr lang="pt-BR" sz="4000" dirty="0" smtClean="0"/>
              <a:t>da </a:t>
            </a:r>
            <a:r>
              <a:rPr lang="pt-BR" sz="4000" dirty="0"/>
              <a:t>participação de </a:t>
            </a:r>
            <a:r>
              <a:rPr lang="pt-BR" sz="4000" dirty="0" smtClean="0"/>
              <a:t>representantes.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durante o período das </a:t>
            </a:r>
            <a:r>
              <a:rPr lang="pt-BR" sz="4000" dirty="0" smtClean="0"/>
              <a:t>inscrições. Meta: iniciar </a:t>
            </a:r>
            <a:r>
              <a:rPr lang="pt-BR" sz="4000" dirty="0"/>
              <a:t>as inscrições </a:t>
            </a:r>
            <a:r>
              <a:rPr lang="pt-BR" sz="4000" dirty="0" smtClean="0"/>
              <a:t>até 07/08/2019</a:t>
            </a:r>
            <a:r>
              <a:rPr lang="pt-BR" sz="4000" dirty="0"/>
              <a:t>.</a:t>
            </a:r>
          </a:p>
          <a:p>
            <a:pPr lvl="1" algn="just"/>
            <a:r>
              <a:rPr lang="pt-BR" sz="4000" dirty="0"/>
              <a:t>Apoio logístico local para realização do evento</a:t>
            </a:r>
            <a:r>
              <a:rPr lang="pt-BR" sz="4000" dirty="0" smtClean="0"/>
              <a:t>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durante o período de organização e realização do seminário.</a:t>
            </a:r>
          </a:p>
          <a:p>
            <a:pPr algn="just"/>
            <a:endParaRPr lang="pt-BR" sz="4000" dirty="0"/>
          </a:p>
          <a:p>
            <a:endParaRPr lang="pt-BR" sz="3600" dirty="0" smtClean="0"/>
          </a:p>
          <a:p>
            <a:pPr lvl="2"/>
            <a:endParaRPr lang="pt-BR" sz="3600" dirty="0" smtClean="0"/>
          </a:p>
          <a:p>
            <a:pPr marL="1436157" lvl="2" indent="0">
              <a:buNone/>
            </a:pPr>
            <a:endParaRPr lang="pt-BR" sz="3600" dirty="0"/>
          </a:p>
          <a:p>
            <a:pPr lvl="1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88954580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38413" cy="10768479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5353396" y="1135145"/>
            <a:ext cx="83792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/>
              <a:t>Objetivos da Reunião</a:t>
            </a:r>
            <a:endParaRPr lang="pt-BR" sz="4400" dirty="0"/>
          </a:p>
        </p:txBody>
      </p:sp>
      <p:sp>
        <p:nvSpPr>
          <p:cNvPr id="2" name="Retângulo 1"/>
          <p:cNvSpPr/>
          <p:nvPr/>
        </p:nvSpPr>
        <p:spPr>
          <a:xfrm>
            <a:off x="814646" y="2838359"/>
            <a:ext cx="1368274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4000" kern="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Apresentar o </a:t>
            </a:r>
            <a:r>
              <a:rPr lang="pt-BR" sz="4000" kern="100" dirty="0">
                <a:latin typeface="Calibri" panose="020F0502020204030204" pitchFamily="34" charset="0"/>
                <a:ea typeface="Times New Roman" panose="02020603050405020304" pitchFamily="18" charset="0"/>
              </a:rPr>
              <a:t>projeto </a:t>
            </a:r>
            <a:r>
              <a:rPr lang="pt-BR" sz="4000" b="1" kern="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Justiça começa na </a:t>
            </a:r>
            <a:r>
              <a:rPr lang="pt-BR" sz="4000" b="1" kern="1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Infância.</a:t>
            </a:r>
          </a:p>
          <a:p>
            <a:pPr marL="571500" lvl="0" indent="-571500" algn="just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4000" kern="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Firmar o </a:t>
            </a:r>
            <a:r>
              <a:rPr lang="pt-BR" sz="4000" b="1" kern="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Pacto </a:t>
            </a:r>
            <a:r>
              <a:rPr lang="pt-BR" sz="4000" b="1" kern="100" dirty="0">
                <a:latin typeface="Calibri" panose="020F0502020204030204" pitchFamily="34" charset="0"/>
                <a:ea typeface="Times New Roman" panose="02020603050405020304" pitchFamily="18" charset="0"/>
              </a:rPr>
              <a:t>Nacional pela Primeira Infância:</a:t>
            </a:r>
            <a:endParaRPr lang="pt-BR" sz="4000" kern="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28700" lvl="1" indent="-5715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4000" kern="100" dirty="0">
                <a:latin typeface="Calibri" panose="020F0502020204030204" pitchFamily="34" charset="0"/>
                <a:ea typeface="Times New Roman" panose="02020603050405020304" pitchFamily="18" charset="0"/>
              </a:rPr>
              <a:t>Proposição </a:t>
            </a:r>
            <a:r>
              <a:rPr lang="pt-BR" sz="4000" kern="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de </a:t>
            </a:r>
            <a:r>
              <a:rPr lang="pt-BR" sz="4000" kern="100" dirty="0">
                <a:latin typeface="Calibri" panose="020F0502020204030204" pitchFamily="34" charset="0"/>
                <a:ea typeface="Times New Roman" panose="02020603050405020304" pitchFamily="18" charset="0"/>
              </a:rPr>
              <a:t>parceria entre os atores interessados </a:t>
            </a:r>
            <a:r>
              <a:rPr lang="pt-BR" sz="4000" kern="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em participar </a:t>
            </a:r>
            <a:r>
              <a:rPr lang="pt-BR" sz="4000" kern="100" dirty="0">
                <a:latin typeface="Calibri" panose="020F0502020204030204" pitchFamily="34" charset="0"/>
                <a:ea typeface="Times New Roman" panose="02020603050405020304" pitchFamily="18" charset="0"/>
              </a:rPr>
              <a:t>do projeto;</a:t>
            </a:r>
            <a:endParaRPr lang="pt-BR" sz="4000" kern="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28700" lvl="1" indent="-571500" algn="just">
              <a:buFont typeface="Wingdings" panose="05000000000000000000" pitchFamily="2" charset="2"/>
              <a:buChar char="ü"/>
            </a:pPr>
            <a:r>
              <a:rPr lang="pt-BR" sz="4000" dirty="0" smtClean="0">
                <a:latin typeface="Calibri" panose="020F0502020204030204" pitchFamily="34" charset="0"/>
                <a:ea typeface="Calibri" panose="020F0502020204030204" pitchFamily="34" charset="0"/>
              </a:rPr>
              <a:t>Definir as </a:t>
            </a:r>
            <a:r>
              <a:rPr lang="pt-BR" sz="4000" dirty="0">
                <a:latin typeface="Calibri" panose="020F0502020204030204" pitchFamily="34" charset="0"/>
                <a:ea typeface="Calibri" panose="020F0502020204030204" pitchFamily="34" charset="0"/>
              </a:rPr>
              <a:t>atividades que ficarão sob a responsabilidade de cada parceiro e </a:t>
            </a:r>
            <a:r>
              <a:rPr lang="pt-BR" sz="4000" dirty="0" smtClean="0">
                <a:latin typeface="Calibri" panose="020F0502020204030204" pitchFamily="34" charset="0"/>
                <a:ea typeface="Calibri" panose="020F0502020204030204" pitchFamily="34" charset="0"/>
              </a:rPr>
              <a:t>o </a:t>
            </a:r>
            <a:r>
              <a:rPr lang="pt-BR" sz="4000" dirty="0">
                <a:latin typeface="Calibri" panose="020F0502020204030204" pitchFamily="34" charset="0"/>
                <a:ea typeface="Calibri" panose="020F0502020204030204" pitchFamily="34" charset="0"/>
              </a:rPr>
              <a:t>respectivo cronograma de execução.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53670609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503" y="1930401"/>
            <a:ext cx="14364393" cy="7518400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400" dirty="0" smtClean="0"/>
              <a:t>Seminário Região Sul</a:t>
            </a:r>
            <a:endParaRPr lang="pt-BR" sz="4400" dirty="0"/>
          </a:p>
          <a:p>
            <a:pPr lvl="1" algn="just">
              <a:spcBef>
                <a:spcPts val="1800"/>
              </a:spcBef>
            </a:pPr>
            <a:r>
              <a:rPr lang="pt-BR" sz="4000" dirty="0" smtClean="0"/>
              <a:t>Coordenação </a:t>
            </a:r>
            <a:r>
              <a:rPr lang="pt-BR" sz="4000" dirty="0"/>
              <a:t>científica do seminário </a:t>
            </a:r>
            <a:r>
              <a:rPr lang="pt-BR" sz="4000" dirty="0" smtClean="0"/>
              <a:t>(definir </a:t>
            </a:r>
            <a:r>
              <a:rPr lang="pt-BR" sz="4000" dirty="0"/>
              <a:t>o </a:t>
            </a:r>
            <a:r>
              <a:rPr lang="pt-BR" sz="4000" dirty="0" smtClean="0"/>
              <a:t>público-alvo, os </a:t>
            </a:r>
            <a:r>
              <a:rPr lang="pt-BR" sz="4000" dirty="0"/>
              <a:t>objetivos </a:t>
            </a:r>
            <a:r>
              <a:rPr lang="pt-BR" sz="4000" dirty="0" smtClean="0"/>
              <a:t>específicos, os temas, </a:t>
            </a:r>
            <a:r>
              <a:rPr lang="pt-BR" sz="4000" dirty="0"/>
              <a:t>os </a:t>
            </a:r>
            <a:r>
              <a:rPr lang="pt-BR" sz="4000" dirty="0" smtClean="0"/>
              <a:t>palestrantes, a </a:t>
            </a:r>
            <a:r>
              <a:rPr lang="pt-BR" sz="4000" dirty="0"/>
              <a:t>metodologia e a </a:t>
            </a:r>
            <a:r>
              <a:rPr lang="pt-BR" sz="4000" dirty="0" smtClean="0"/>
              <a:t>programação).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</a:t>
            </a:r>
            <a:r>
              <a:rPr lang="pt-BR" sz="4000" dirty="0" smtClean="0"/>
              <a:t>30/09/2019</a:t>
            </a:r>
            <a:r>
              <a:rPr lang="pt-BR" sz="4000" dirty="0"/>
              <a:t>.</a:t>
            </a:r>
          </a:p>
          <a:p>
            <a:pPr lvl="1" algn="just"/>
            <a:r>
              <a:rPr lang="pt-BR" sz="4000" dirty="0"/>
              <a:t>Apoio local para mapeamento de espaços </a:t>
            </a:r>
            <a:r>
              <a:rPr lang="pt-BR" sz="4000" dirty="0" smtClean="0"/>
              <a:t>para realização do evento.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</a:t>
            </a:r>
            <a:r>
              <a:rPr lang="pt-BR" sz="4000" dirty="0" smtClean="0"/>
              <a:t>30/09/2019</a:t>
            </a:r>
            <a:r>
              <a:rPr lang="pt-BR" sz="4000" dirty="0"/>
              <a:t>.</a:t>
            </a:r>
          </a:p>
          <a:p>
            <a:pPr lvl="1" algn="just"/>
            <a:r>
              <a:rPr lang="pt-BR" sz="4000" dirty="0"/>
              <a:t>Divulgação do seminário e viabilização </a:t>
            </a:r>
            <a:r>
              <a:rPr lang="pt-BR" sz="4000" dirty="0" smtClean="0"/>
              <a:t>da </a:t>
            </a:r>
            <a:r>
              <a:rPr lang="pt-BR" sz="4000" dirty="0"/>
              <a:t>participação de </a:t>
            </a:r>
            <a:r>
              <a:rPr lang="pt-BR" sz="4000" dirty="0" smtClean="0"/>
              <a:t>representantes.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durante o período das </a:t>
            </a:r>
            <a:r>
              <a:rPr lang="pt-BR" sz="4000" dirty="0" smtClean="0"/>
              <a:t>inscrições. Meta: </a:t>
            </a:r>
            <a:r>
              <a:rPr lang="pt-BR" sz="4000" dirty="0"/>
              <a:t>iniciar as inscrições até </a:t>
            </a:r>
            <a:r>
              <a:rPr lang="pt-BR" sz="4000" dirty="0" smtClean="0"/>
              <a:t>05/12/2019</a:t>
            </a:r>
            <a:r>
              <a:rPr lang="pt-BR" sz="4000" dirty="0"/>
              <a:t>.</a:t>
            </a:r>
          </a:p>
          <a:p>
            <a:pPr lvl="1" algn="just"/>
            <a:r>
              <a:rPr lang="pt-BR" sz="4000" dirty="0"/>
              <a:t>Apoio logístico local para realização do evento</a:t>
            </a:r>
            <a:r>
              <a:rPr lang="pt-BR" sz="4000" dirty="0" smtClean="0"/>
              <a:t>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durante o período de organização e realização do seminário.</a:t>
            </a:r>
          </a:p>
          <a:p>
            <a:pPr algn="just"/>
            <a:endParaRPr lang="pt-BR" sz="4000" dirty="0"/>
          </a:p>
          <a:p>
            <a:endParaRPr lang="pt-BR" sz="3600" dirty="0" smtClean="0"/>
          </a:p>
          <a:p>
            <a:pPr lvl="2"/>
            <a:endParaRPr lang="pt-BR" sz="3600" dirty="0" smtClean="0"/>
          </a:p>
          <a:p>
            <a:pPr marL="1436157" lvl="2" indent="0">
              <a:buNone/>
            </a:pPr>
            <a:endParaRPr lang="pt-BR" sz="3600" dirty="0"/>
          </a:p>
          <a:p>
            <a:pPr lvl="1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2064610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503" y="1930401"/>
            <a:ext cx="14364393" cy="7687732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400" dirty="0" smtClean="0"/>
              <a:t>Seminário Região Nordeste</a:t>
            </a:r>
            <a:endParaRPr lang="pt-BR" sz="4400" dirty="0"/>
          </a:p>
          <a:p>
            <a:pPr lvl="1" algn="just">
              <a:spcBef>
                <a:spcPts val="1800"/>
              </a:spcBef>
            </a:pPr>
            <a:r>
              <a:rPr lang="pt-BR" sz="4000" dirty="0" smtClean="0"/>
              <a:t>Coordenação </a:t>
            </a:r>
            <a:r>
              <a:rPr lang="pt-BR" sz="4000" dirty="0"/>
              <a:t>científica do seminário </a:t>
            </a:r>
            <a:r>
              <a:rPr lang="pt-BR" sz="4000" dirty="0" smtClean="0"/>
              <a:t>(definir </a:t>
            </a:r>
            <a:r>
              <a:rPr lang="pt-BR" sz="4000" dirty="0"/>
              <a:t>o </a:t>
            </a:r>
            <a:r>
              <a:rPr lang="pt-BR" sz="4000" dirty="0" smtClean="0"/>
              <a:t>público-alvo, os </a:t>
            </a:r>
            <a:r>
              <a:rPr lang="pt-BR" sz="4000" dirty="0"/>
              <a:t>objetivos </a:t>
            </a:r>
            <a:r>
              <a:rPr lang="pt-BR" sz="4000" dirty="0" smtClean="0"/>
              <a:t>específicos, os temas, </a:t>
            </a:r>
            <a:r>
              <a:rPr lang="pt-BR" sz="4000" dirty="0"/>
              <a:t>os </a:t>
            </a:r>
            <a:r>
              <a:rPr lang="pt-BR" sz="4000" dirty="0" smtClean="0"/>
              <a:t>palestrantes, a </a:t>
            </a:r>
            <a:r>
              <a:rPr lang="pt-BR" sz="4000" dirty="0"/>
              <a:t>metodologia e a </a:t>
            </a:r>
            <a:r>
              <a:rPr lang="pt-BR" sz="4000" dirty="0" smtClean="0"/>
              <a:t>programação).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</a:t>
            </a:r>
            <a:r>
              <a:rPr lang="pt-BR" sz="4000" dirty="0" smtClean="0"/>
              <a:t>30/10/2019</a:t>
            </a:r>
            <a:r>
              <a:rPr lang="pt-BR" sz="4000" dirty="0"/>
              <a:t>.</a:t>
            </a:r>
          </a:p>
          <a:p>
            <a:pPr lvl="1" algn="just"/>
            <a:r>
              <a:rPr lang="pt-BR" sz="4000" dirty="0"/>
              <a:t>Apoio local para mapeamento de espaços </a:t>
            </a:r>
            <a:r>
              <a:rPr lang="pt-BR" sz="4000" dirty="0" smtClean="0"/>
              <a:t>para realização do evento.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</a:t>
            </a:r>
            <a:r>
              <a:rPr lang="pt-BR" sz="4000" dirty="0" smtClean="0"/>
              <a:t>30/10/2019</a:t>
            </a:r>
            <a:r>
              <a:rPr lang="pt-BR" sz="4000" dirty="0"/>
              <a:t>.</a:t>
            </a:r>
          </a:p>
          <a:p>
            <a:pPr lvl="1" algn="just"/>
            <a:r>
              <a:rPr lang="pt-BR" sz="4000" dirty="0"/>
              <a:t>Divulgação do seminário e viabilização </a:t>
            </a:r>
            <a:r>
              <a:rPr lang="pt-BR" sz="4000" dirty="0" smtClean="0"/>
              <a:t>da </a:t>
            </a:r>
            <a:r>
              <a:rPr lang="pt-BR" sz="4000" dirty="0"/>
              <a:t>participação de </a:t>
            </a:r>
            <a:r>
              <a:rPr lang="pt-BR" sz="4000" dirty="0" smtClean="0"/>
              <a:t>representantes.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durante o período das </a:t>
            </a:r>
            <a:r>
              <a:rPr lang="pt-BR" sz="4000" dirty="0" smtClean="0"/>
              <a:t>inscrições. Meta: iniciar </a:t>
            </a:r>
            <a:r>
              <a:rPr lang="pt-BR" sz="4000" dirty="0"/>
              <a:t>as inscrições </a:t>
            </a:r>
            <a:r>
              <a:rPr lang="pt-BR" sz="4000" dirty="0" smtClean="0"/>
              <a:t>no início de fevereiro/2020.</a:t>
            </a:r>
            <a:endParaRPr lang="pt-BR" sz="4000" dirty="0"/>
          </a:p>
          <a:p>
            <a:pPr lvl="1" algn="just"/>
            <a:r>
              <a:rPr lang="pt-BR" sz="4000" dirty="0"/>
              <a:t>Apoio logístico local para realização do evento</a:t>
            </a:r>
            <a:r>
              <a:rPr lang="pt-BR" sz="4000" dirty="0" smtClean="0"/>
              <a:t>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durante o período de organização e realização do seminário.</a:t>
            </a:r>
          </a:p>
          <a:p>
            <a:pPr algn="just"/>
            <a:endParaRPr lang="pt-BR" sz="4000" dirty="0"/>
          </a:p>
          <a:p>
            <a:endParaRPr lang="pt-BR" sz="3600" dirty="0" smtClean="0"/>
          </a:p>
          <a:p>
            <a:pPr lvl="2"/>
            <a:endParaRPr lang="pt-BR" sz="3600" dirty="0" smtClean="0"/>
          </a:p>
          <a:p>
            <a:pPr marL="1436157" lvl="2" indent="0">
              <a:buNone/>
            </a:pPr>
            <a:endParaRPr lang="pt-BR" sz="3600" dirty="0"/>
          </a:p>
          <a:p>
            <a:pPr lvl="1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00243159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08" y="2709334"/>
            <a:ext cx="14364393" cy="7518400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000" dirty="0"/>
              <a:t> </a:t>
            </a:r>
            <a:r>
              <a:rPr lang="pt-BR" sz="4400" dirty="0" smtClean="0"/>
              <a:t>Capacitação</a:t>
            </a:r>
            <a:endParaRPr lang="pt-BR" sz="40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pt-BR" sz="4000" dirty="0"/>
          </a:p>
          <a:p>
            <a:pPr lvl="1" algn="just"/>
            <a:r>
              <a:rPr lang="pt-BR" sz="4400" dirty="0"/>
              <a:t>Indicação de representantes com conhecimento no tema para definição do conteúdo programático dos cursos, conforme o público-alvo de cada ação formativa: a) servidores públicos; b) psicólogos; c) assistentes sociais; e d) operadores do direito</a:t>
            </a:r>
            <a:r>
              <a:rPr lang="pt-BR" sz="4400" dirty="0" smtClean="0"/>
              <a:t>.</a:t>
            </a:r>
          </a:p>
          <a:p>
            <a:pPr marL="718078" lvl="1" indent="0" algn="just">
              <a:buNone/>
            </a:pPr>
            <a:endParaRPr lang="pt-BR" sz="4400" dirty="0"/>
          </a:p>
          <a:p>
            <a:pPr marL="718078" lvl="1" indent="0">
              <a:buNone/>
            </a:pPr>
            <a:r>
              <a:rPr lang="pt-BR" sz="4400" b="1" dirty="0"/>
              <a:t>Data limite para conclusão</a:t>
            </a:r>
            <a:r>
              <a:rPr lang="pt-BR" sz="4400" dirty="0"/>
              <a:t>: </a:t>
            </a:r>
            <a:r>
              <a:rPr lang="pt-BR" sz="4400" dirty="0" smtClean="0"/>
              <a:t>16 </a:t>
            </a:r>
            <a:r>
              <a:rPr lang="pt-BR" sz="4400"/>
              <a:t>de </a:t>
            </a:r>
            <a:r>
              <a:rPr lang="pt-BR" sz="4400" smtClean="0"/>
              <a:t>abril </a:t>
            </a:r>
            <a:r>
              <a:rPr lang="pt-BR" sz="4400" dirty="0" smtClean="0"/>
              <a:t>de </a:t>
            </a:r>
            <a:r>
              <a:rPr lang="pt-BR" sz="4400" dirty="0"/>
              <a:t>2019.</a:t>
            </a:r>
          </a:p>
          <a:p>
            <a:pPr algn="just"/>
            <a:endParaRPr lang="pt-BR" sz="4000" dirty="0" smtClean="0"/>
          </a:p>
          <a:p>
            <a:endParaRPr lang="pt-BR" sz="3600" dirty="0" smtClean="0"/>
          </a:p>
          <a:p>
            <a:pPr lvl="2"/>
            <a:endParaRPr lang="pt-BR" sz="3600" dirty="0" smtClean="0"/>
          </a:p>
          <a:p>
            <a:pPr marL="1436157" lvl="2" indent="0">
              <a:buNone/>
            </a:pPr>
            <a:endParaRPr lang="pt-BR" sz="3600" dirty="0"/>
          </a:p>
          <a:p>
            <a:pPr lvl="1"/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Atividades que demandarão apoio de parceiros	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974704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208" y="1862667"/>
            <a:ext cx="14532059" cy="8365066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000" dirty="0"/>
              <a:t> </a:t>
            </a:r>
            <a:r>
              <a:rPr lang="pt-BR" sz="4400" dirty="0" smtClean="0"/>
              <a:t>Capacitação</a:t>
            </a:r>
            <a:endParaRPr lang="pt-BR" sz="4000" dirty="0" smtClean="0"/>
          </a:p>
          <a:p>
            <a:pPr lvl="1" algn="just">
              <a:spcBef>
                <a:spcPts val="1800"/>
              </a:spcBef>
            </a:pPr>
            <a:r>
              <a:rPr lang="pt-BR" sz="4400" dirty="0" smtClean="0"/>
              <a:t>Divulgação </a:t>
            </a:r>
            <a:r>
              <a:rPr lang="pt-BR" sz="4400" dirty="0"/>
              <a:t>dos cursos e indicação dos profissionais que serão capacitados:</a:t>
            </a:r>
          </a:p>
          <a:p>
            <a:pPr lvl="2" algn="just"/>
            <a:r>
              <a:rPr lang="pt-BR" sz="4000" dirty="0"/>
              <a:t>Divulgar as peças de comunicação disponibilizadas pelo </a:t>
            </a:r>
            <a:r>
              <a:rPr lang="pt-BR" sz="4000" dirty="0" smtClean="0"/>
              <a:t>CNJ </a:t>
            </a:r>
            <a:r>
              <a:rPr lang="pt-BR" sz="4000" dirty="0"/>
              <a:t>junto aos atores que integram a rede de proteção à infância em todos os </a:t>
            </a:r>
            <a:r>
              <a:rPr lang="pt-BR" sz="4000" dirty="0" smtClean="0"/>
              <a:t>estados </a:t>
            </a:r>
            <a:r>
              <a:rPr lang="pt-BR" sz="4000" dirty="0"/>
              <a:t>brasileiros;</a:t>
            </a:r>
          </a:p>
          <a:p>
            <a:pPr lvl="2" algn="just"/>
            <a:r>
              <a:rPr lang="pt-BR" sz="4000" dirty="0"/>
              <a:t>Fomentar a participação de profissionais nos cursos;</a:t>
            </a:r>
          </a:p>
          <a:p>
            <a:pPr lvl="2" algn="just"/>
            <a:r>
              <a:rPr lang="pt-BR" sz="4000" dirty="0"/>
              <a:t>Indicar e custear as despesas de deslocamento e hospedagem dos alunos inscritos nos cursos </a:t>
            </a:r>
            <a:r>
              <a:rPr lang="pt-BR" sz="4000" dirty="0" smtClean="0"/>
              <a:t>presenciais (30 turmas).</a:t>
            </a:r>
            <a:endParaRPr lang="pt-BR" sz="4400" dirty="0"/>
          </a:p>
          <a:p>
            <a:pPr marL="718078" lvl="1" indent="0" algn="just">
              <a:buNone/>
            </a:pPr>
            <a:r>
              <a:rPr lang="pt-BR" sz="4000" b="1" dirty="0"/>
              <a:t>Data limite para conclusão</a:t>
            </a:r>
            <a:r>
              <a:rPr lang="pt-BR" sz="4000" dirty="0"/>
              <a:t>: durante o período das </a:t>
            </a:r>
            <a:r>
              <a:rPr lang="pt-BR" sz="4000" dirty="0" smtClean="0"/>
              <a:t>inscrições.  Meta: </a:t>
            </a:r>
            <a:r>
              <a:rPr lang="pt-BR" sz="4000" dirty="0"/>
              <a:t>iniciar as inscrições com 60 dias de antecedência da data de início dos ciclos.</a:t>
            </a:r>
            <a:endParaRPr lang="pt-BR" sz="4000" dirty="0" smtClean="0"/>
          </a:p>
          <a:p>
            <a:endParaRPr lang="pt-BR" sz="3600" dirty="0" smtClean="0"/>
          </a:p>
          <a:p>
            <a:pPr lvl="2"/>
            <a:endParaRPr lang="pt-BR" sz="3600" dirty="0" smtClean="0"/>
          </a:p>
          <a:p>
            <a:pPr marL="1436157" lvl="2" indent="0">
              <a:buNone/>
            </a:pPr>
            <a:endParaRPr lang="pt-BR" sz="3600" dirty="0"/>
          </a:p>
          <a:p>
            <a:pPr lvl="1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95613114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08" y="2709334"/>
            <a:ext cx="14364393" cy="7518400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000" dirty="0"/>
              <a:t> </a:t>
            </a:r>
            <a:r>
              <a:rPr lang="pt-BR" sz="4400" dirty="0" smtClean="0"/>
              <a:t>Boas Práticas</a:t>
            </a:r>
            <a:endParaRPr lang="pt-BR" sz="4000" dirty="0" smtClean="0"/>
          </a:p>
          <a:p>
            <a:pPr lvl="1" algn="just">
              <a:spcBef>
                <a:spcPts val="1800"/>
              </a:spcBef>
            </a:pPr>
            <a:r>
              <a:rPr lang="pt-BR" sz="4000" dirty="0" smtClean="0"/>
              <a:t>Indicação </a:t>
            </a:r>
            <a:r>
              <a:rPr lang="pt-BR" sz="4000" dirty="0"/>
              <a:t>de representantes para compor a Comissão Avaliadora das Boas </a:t>
            </a:r>
            <a:r>
              <a:rPr lang="pt-BR" sz="4000" dirty="0" smtClean="0"/>
              <a:t>Práticas.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indicação</a:t>
            </a:r>
            <a:r>
              <a:rPr lang="pt-BR" sz="4000" dirty="0"/>
              <a:t>: 15 de abril de 2019.</a:t>
            </a:r>
          </a:p>
          <a:p>
            <a:pPr lvl="1" algn="just"/>
            <a:r>
              <a:rPr lang="pt-BR" sz="4000" dirty="0"/>
              <a:t>Definição dos critérios de avaliação das práticas</a:t>
            </a:r>
            <a:r>
              <a:rPr lang="pt-BR" sz="4000" dirty="0" smtClean="0"/>
              <a:t>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26 de abril de 2019.</a:t>
            </a:r>
          </a:p>
          <a:p>
            <a:pPr lvl="1" algn="just"/>
            <a:r>
              <a:rPr lang="pt-BR" sz="4000" dirty="0"/>
              <a:t>Custeio das despesas de deslocamento e hospedagem </a:t>
            </a:r>
            <a:r>
              <a:rPr lang="pt-BR" sz="4000" dirty="0" smtClean="0"/>
              <a:t>dos membros da </a:t>
            </a:r>
            <a:r>
              <a:rPr lang="pt-BR" sz="4000" dirty="0"/>
              <a:t>C</a:t>
            </a:r>
            <a:r>
              <a:rPr lang="pt-BR" sz="4000" dirty="0" smtClean="0"/>
              <a:t>omissão Avaliadora para participarem </a:t>
            </a:r>
            <a:r>
              <a:rPr lang="pt-BR" sz="4000" dirty="0"/>
              <a:t>de reuniões de trabalho com a equipe do CNJ – previsão de duas reuniões prévias à publicação do </a:t>
            </a:r>
            <a:r>
              <a:rPr lang="pt-BR" sz="4000" dirty="0" smtClean="0"/>
              <a:t>edital – </a:t>
            </a:r>
            <a:r>
              <a:rPr lang="pt-BR" sz="4000" dirty="0"/>
              <a:t>e </a:t>
            </a:r>
            <a:r>
              <a:rPr lang="pt-BR" sz="4000" dirty="0" smtClean="0"/>
              <a:t>da </a:t>
            </a:r>
            <a:r>
              <a:rPr lang="pt-BR" sz="4000" dirty="0"/>
              <a:t>reunião presencial de seleção das práticas</a:t>
            </a:r>
            <a:r>
              <a:rPr lang="pt-BR" sz="4000" dirty="0" smtClean="0"/>
              <a:t>. </a:t>
            </a:r>
            <a:r>
              <a:rPr lang="pt-BR" sz="4000" b="1" dirty="0" smtClean="0"/>
              <a:t>Data </a:t>
            </a:r>
            <a:r>
              <a:rPr lang="pt-BR" sz="4000" b="1" dirty="0"/>
              <a:t>limite para conclusão</a:t>
            </a:r>
            <a:r>
              <a:rPr lang="pt-BR" sz="4000" dirty="0"/>
              <a:t>: será definida durante a execução dos trabalhos.</a:t>
            </a:r>
          </a:p>
          <a:p>
            <a:pPr algn="just"/>
            <a:endParaRPr lang="pt-BR" sz="4000" dirty="0" smtClean="0"/>
          </a:p>
          <a:p>
            <a:endParaRPr lang="pt-BR" sz="3600" dirty="0" smtClean="0"/>
          </a:p>
          <a:p>
            <a:pPr lvl="2"/>
            <a:endParaRPr lang="pt-BR" sz="3600" dirty="0" smtClean="0"/>
          </a:p>
          <a:p>
            <a:pPr marL="1436157" lvl="2" indent="0">
              <a:buNone/>
            </a:pPr>
            <a:endParaRPr lang="pt-BR" sz="3600" dirty="0"/>
          </a:p>
          <a:p>
            <a:pPr lvl="1"/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Atividades que demandarão apoio de parceiros	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953683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808" y="2116666"/>
            <a:ext cx="14364393" cy="7738533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000" dirty="0"/>
              <a:t> </a:t>
            </a:r>
            <a:r>
              <a:rPr lang="pt-BR" sz="4400" dirty="0" smtClean="0"/>
              <a:t>Boas Práticas</a:t>
            </a:r>
            <a:endParaRPr lang="pt-BR" sz="4000" dirty="0" smtClean="0"/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pt-BR" sz="4400" dirty="0"/>
              <a:t>Espaço para reunião da Comissão Avaliadora (quando não houver espaço disponível no CNJ</a:t>
            </a:r>
            <a:r>
              <a:rPr lang="pt-BR" sz="4400" dirty="0" smtClean="0"/>
              <a:t>). </a:t>
            </a:r>
            <a:r>
              <a:rPr lang="pt-BR" sz="4400" b="1" dirty="0" smtClean="0"/>
              <a:t>Data </a:t>
            </a:r>
            <a:r>
              <a:rPr lang="pt-BR" sz="4400" b="1" dirty="0"/>
              <a:t>limite para conclusão</a:t>
            </a:r>
            <a:r>
              <a:rPr lang="pt-BR" sz="4400" dirty="0"/>
              <a:t>: será definida durante a execução dos trabalhos.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pt-BR" sz="4400" dirty="0"/>
              <a:t>Definição das localidades para fomento</a:t>
            </a:r>
            <a:r>
              <a:rPr lang="pt-BR" sz="4400" dirty="0" smtClean="0"/>
              <a:t>. </a:t>
            </a:r>
            <a:r>
              <a:rPr lang="pt-BR" sz="4400" b="1" dirty="0" smtClean="0"/>
              <a:t>Data </a:t>
            </a:r>
            <a:r>
              <a:rPr lang="pt-BR" sz="4400" b="1" dirty="0"/>
              <a:t>limite para conclusão</a:t>
            </a:r>
            <a:r>
              <a:rPr lang="pt-BR" sz="4400" dirty="0"/>
              <a:t>: 20 de setembro de 2019.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</a:pPr>
            <a:r>
              <a:rPr lang="pt-BR" sz="4400" dirty="0"/>
              <a:t>Composição dos grupos de visitas para fomento e disseminação das boas práticas</a:t>
            </a:r>
            <a:r>
              <a:rPr lang="pt-BR" sz="4400" dirty="0" smtClean="0"/>
              <a:t>. </a:t>
            </a:r>
            <a:r>
              <a:rPr lang="pt-BR" sz="4400" b="1" dirty="0" smtClean="0"/>
              <a:t>Data </a:t>
            </a:r>
            <a:r>
              <a:rPr lang="pt-BR" sz="4400" b="1" dirty="0"/>
              <a:t>limite para conclusão</a:t>
            </a:r>
            <a:r>
              <a:rPr lang="pt-BR" sz="4400" dirty="0"/>
              <a:t>: 20 de setembro de 2019.</a:t>
            </a:r>
          </a:p>
          <a:p>
            <a:pPr algn="just"/>
            <a:endParaRPr lang="pt-BR" sz="4000" dirty="0" smtClean="0"/>
          </a:p>
          <a:p>
            <a:endParaRPr lang="pt-BR" sz="3600" dirty="0" smtClean="0"/>
          </a:p>
          <a:p>
            <a:pPr lvl="2"/>
            <a:endParaRPr lang="pt-BR" sz="3600" dirty="0" smtClean="0"/>
          </a:p>
          <a:p>
            <a:pPr marL="1436157" lvl="2" indent="0">
              <a:buNone/>
            </a:pPr>
            <a:endParaRPr lang="pt-BR" sz="3600" dirty="0"/>
          </a:p>
          <a:p>
            <a:pPr lvl="1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34052288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08" y="2709334"/>
            <a:ext cx="14364393" cy="5215466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000" dirty="0"/>
              <a:t> </a:t>
            </a:r>
            <a:r>
              <a:rPr lang="pt-BR" sz="4400" dirty="0" smtClean="0"/>
              <a:t>Campanha de divulgação</a:t>
            </a:r>
            <a:endParaRPr lang="pt-BR" sz="40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pt-BR" sz="4000" dirty="0" smtClean="0"/>
          </a:p>
          <a:p>
            <a:pPr lvl="1" algn="just"/>
            <a:r>
              <a:rPr lang="pt-BR" sz="4400" dirty="0"/>
              <a:t>Produção e veiculação de campanha, anúncios e banners em rádios, jornais, TVs e sites</a:t>
            </a:r>
            <a:r>
              <a:rPr lang="pt-BR" sz="4400" dirty="0" smtClean="0"/>
              <a:t>.</a:t>
            </a:r>
          </a:p>
          <a:p>
            <a:pPr lvl="1" algn="just"/>
            <a:endParaRPr lang="pt-BR" sz="4400" dirty="0"/>
          </a:p>
          <a:p>
            <a:pPr marL="718078" lvl="1" indent="0" algn="just">
              <a:buNone/>
            </a:pPr>
            <a:r>
              <a:rPr lang="pt-BR" sz="4400" b="1" dirty="0" smtClean="0"/>
              <a:t>Data </a:t>
            </a:r>
            <a:r>
              <a:rPr lang="pt-BR" sz="4400" b="1" dirty="0"/>
              <a:t>limite para conclusão</a:t>
            </a:r>
            <a:r>
              <a:rPr lang="pt-BR" sz="4400" dirty="0"/>
              <a:t>: </a:t>
            </a:r>
            <a:r>
              <a:rPr lang="pt-BR" sz="4400" dirty="0" smtClean="0"/>
              <a:t>a definir.</a:t>
            </a:r>
          </a:p>
          <a:p>
            <a:pPr lvl="1" algn="just"/>
            <a:endParaRPr lang="pt-BR" sz="4400" dirty="0"/>
          </a:p>
          <a:p>
            <a:pPr lvl="1" algn="just"/>
            <a:endParaRPr lang="pt-BR" sz="4400" dirty="0" smtClean="0"/>
          </a:p>
          <a:p>
            <a:pPr lvl="1" algn="just"/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Atividades que demandarão apoio de parceiros	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834106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136" y="2867329"/>
            <a:ext cx="13908138" cy="37662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8000" dirty="0" smtClean="0"/>
          </a:p>
          <a:p>
            <a:pPr algn="ctr">
              <a:buFont typeface="Wingdings" panose="05000000000000000000" pitchFamily="2" charset="2"/>
              <a:buChar char="Ø"/>
            </a:pPr>
            <a:r>
              <a:rPr lang="pt-BR" sz="8000" dirty="0" smtClean="0"/>
              <a:t>Deliberações</a:t>
            </a:r>
            <a:endParaRPr lang="pt-BR" sz="8000" dirty="0"/>
          </a:p>
        </p:txBody>
      </p:sp>
    </p:spTree>
    <p:extLst>
      <p:ext uri="{BB962C8B-B14F-4D97-AF65-F5344CB8AC3E}">
        <p14:creationId xmlns:p14="http://schemas.microsoft.com/office/powerpoint/2010/main" val="30840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2140" y="2676698"/>
            <a:ext cx="14381016" cy="712422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t-BR" sz="4500" b="1" dirty="0" smtClean="0"/>
              <a:t>Diagnóstico </a:t>
            </a:r>
            <a:r>
              <a:rPr lang="pt-BR" sz="4500" b="1" dirty="0"/>
              <a:t>da situação da atenção à Primeira Infância em 120 municípios </a:t>
            </a:r>
            <a:r>
              <a:rPr lang="pt-BR" sz="4500" b="1" dirty="0" smtClean="0"/>
              <a:t>brasileiros</a:t>
            </a:r>
            <a:r>
              <a:rPr lang="pt-BR" sz="4500" dirty="0"/>
              <a:t>:</a:t>
            </a:r>
            <a:endParaRPr lang="pt-BR" sz="4500" dirty="0" smtClean="0"/>
          </a:p>
          <a:p>
            <a:pPr lvl="1" algn="just">
              <a:spcAft>
                <a:spcPts val="1200"/>
              </a:spcAft>
            </a:pPr>
            <a:r>
              <a:rPr lang="pt-BR" sz="4500" dirty="0" smtClean="0"/>
              <a:t>Gabriela </a:t>
            </a:r>
            <a:r>
              <a:rPr lang="pt-BR" sz="4500" dirty="0"/>
              <a:t>Moreira de Azevedo Soares e Igor Caires Machado </a:t>
            </a:r>
            <a:r>
              <a:rPr lang="pt-BR" sz="4500" dirty="0" smtClean="0"/>
              <a:t>– fone: (61) 2326-5260/5259 e e-mails </a:t>
            </a:r>
            <a:r>
              <a:rPr lang="pt-BR" sz="4500" dirty="0" smtClean="0">
                <a:hlinkClick r:id="rId2"/>
              </a:rPr>
              <a:t>gabriela.soares@cnj.jus.br</a:t>
            </a:r>
            <a:r>
              <a:rPr lang="pt-BR" sz="4500" dirty="0" smtClean="0"/>
              <a:t> e </a:t>
            </a:r>
            <a:r>
              <a:rPr lang="pt-BR" sz="4500" dirty="0" smtClean="0">
                <a:hlinkClick r:id="rId3"/>
              </a:rPr>
              <a:t>igor.machado@cnj.jus.br</a:t>
            </a:r>
            <a:r>
              <a:rPr lang="pt-BR" sz="4500" dirty="0" smtClean="0"/>
              <a:t>.</a:t>
            </a:r>
          </a:p>
          <a:p>
            <a:pPr algn="just"/>
            <a:r>
              <a:rPr lang="pt-BR" sz="4500" b="1" dirty="0" smtClean="0"/>
              <a:t>Seminários Regionais e Seminário Nacional:</a:t>
            </a:r>
            <a:endParaRPr lang="pt-BR" sz="4500" b="1" dirty="0"/>
          </a:p>
          <a:p>
            <a:pPr lvl="1" algn="just">
              <a:spcAft>
                <a:spcPts val="1200"/>
              </a:spcAft>
            </a:pPr>
            <a:r>
              <a:rPr lang="pt-BR" sz="4500" dirty="0" smtClean="0"/>
              <a:t>Alessandra Cristina de Jesus Teixeira – fone: (61) 2326-4761 e e-mail </a:t>
            </a:r>
            <a:r>
              <a:rPr lang="pt-BR" sz="4500" dirty="0" smtClean="0">
                <a:hlinkClick r:id="rId4"/>
              </a:rPr>
              <a:t>alessandra.teixeira@cnj.jus.br</a:t>
            </a:r>
            <a:r>
              <a:rPr lang="pt-BR" sz="4500" dirty="0"/>
              <a:t>.</a:t>
            </a:r>
            <a:endParaRPr lang="pt-BR" sz="4500" dirty="0" smtClean="0"/>
          </a:p>
          <a:p>
            <a:pPr algn="just"/>
            <a:r>
              <a:rPr lang="pt-BR" sz="4500" b="1" dirty="0" smtClean="0"/>
              <a:t>Ações de Capacitação:</a:t>
            </a:r>
          </a:p>
          <a:p>
            <a:pPr lvl="1" algn="just">
              <a:spcAft>
                <a:spcPts val="1200"/>
              </a:spcAft>
            </a:pPr>
            <a:r>
              <a:rPr lang="pt-BR" sz="4500" dirty="0" smtClean="0"/>
              <a:t>Diogo Albuquerque Ferreira – fone: (61</a:t>
            </a:r>
            <a:r>
              <a:rPr lang="pt-BR" sz="4500" dirty="0"/>
              <a:t>) </a:t>
            </a:r>
            <a:r>
              <a:rPr lang="pt-BR" sz="4500" dirty="0" smtClean="0"/>
              <a:t>2326-5091 e e-mail </a:t>
            </a:r>
            <a:r>
              <a:rPr lang="pt-BR" sz="4500" dirty="0" smtClean="0">
                <a:hlinkClick r:id="rId5"/>
              </a:rPr>
              <a:t>diogo.ferreira@cnj.jus.br</a:t>
            </a:r>
            <a:r>
              <a:rPr lang="pt-BR" sz="4500" dirty="0" smtClean="0"/>
              <a:t>.</a:t>
            </a:r>
          </a:p>
          <a:p>
            <a:pPr algn="just"/>
            <a:r>
              <a:rPr lang="pt-BR" sz="4500" b="1" dirty="0" smtClean="0"/>
              <a:t>Premiação, disseminação </a:t>
            </a:r>
            <a:r>
              <a:rPr lang="pt-BR" sz="4500" b="1" dirty="0"/>
              <a:t>e </a:t>
            </a:r>
            <a:r>
              <a:rPr lang="pt-BR" sz="4500" b="1" dirty="0" smtClean="0"/>
              <a:t>fomento à </a:t>
            </a:r>
            <a:r>
              <a:rPr lang="pt-BR" sz="4500" b="1" dirty="0"/>
              <a:t>implementação de </a:t>
            </a:r>
            <a:r>
              <a:rPr lang="pt-BR" sz="4500" b="1" dirty="0" smtClean="0"/>
              <a:t>12 </a:t>
            </a:r>
            <a:r>
              <a:rPr lang="pt-BR" sz="4500" b="1" dirty="0"/>
              <a:t>boas </a:t>
            </a:r>
            <a:r>
              <a:rPr lang="pt-BR" sz="4500" b="1" dirty="0" smtClean="0"/>
              <a:t>práticas</a:t>
            </a:r>
            <a:r>
              <a:rPr lang="pt-BR" sz="4500" b="1" dirty="0"/>
              <a:t>:</a:t>
            </a:r>
            <a:endParaRPr lang="pt-BR" sz="4500" b="1" dirty="0" smtClean="0"/>
          </a:p>
          <a:p>
            <a:pPr lvl="1" algn="just">
              <a:spcAft>
                <a:spcPts val="1200"/>
              </a:spcAft>
            </a:pPr>
            <a:r>
              <a:rPr lang="pt-BR" sz="4500" dirty="0" smtClean="0"/>
              <a:t>Fabiana Andrade Gomes e Silva </a:t>
            </a:r>
            <a:r>
              <a:rPr lang="pt-BR" sz="4500" dirty="0"/>
              <a:t>– fone: (61) </a:t>
            </a:r>
            <a:r>
              <a:rPr lang="pt-BR" sz="4500" dirty="0" smtClean="0"/>
              <a:t>2326-5302 e </a:t>
            </a:r>
            <a:r>
              <a:rPr lang="pt-BR" sz="4500" dirty="0"/>
              <a:t>e-mail </a:t>
            </a:r>
            <a:r>
              <a:rPr lang="pt-BR" sz="4500" dirty="0" smtClean="0">
                <a:hlinkClick r:id="rId6"/>
              </a:rPr>
              <a:t>fabiana.gomes@cnj.jus.br</a:t>
            </a:r>
            <a:r>
              <a:rPr lang="pt-BR" sz="4500" dirty="0" smtClean="0"/>
              <a:t>.</a:t>
            </a:r>
            <a:endParaRPr lang="pt-BR" sz="4500" dirty="0"/>
          </a:p>
          <a:p>
            <a:pPr algn="just"/>
            <a:r>
              <a:rPr lang="pt-BR" sz="4500" b="1" dirty="0" smtClean="0"/>
              <a:t>Grupos </a:t>
            </a:r>
            <a:r>
              <a:rPr lang="pt-BR" sz="4500" b="1" dirty="0"/>
              <a:t>de trabalho para elaborar e revisar atos </a:t>
            </a:r>
            <a:r>
              <a:rPr lang="pt-BR" sz="4500" b="1" dirty="0" smtClean="0"/>
              <a:t>normativos</a:t>
            </a:r>
            <a:r>
              <a:rPr lang="pt-BR" sz="4500" dirty="0"/>
              <a:t>:</a:t>
            </a:r>
            <a:endParaRPr lang="pt-BR" sz="4500" dirty="0" smtClean="0"/>
          </a:p>
          <a:p>
            <a:pPr lvl="1" algn="just">
              <a:spcAft>
                <a:spcPts val="1200"/>
              </a:spcAft>
            </a:pPr>
            <a:r>
              <a:rPr lang="pt-BR" sz="4500" dirty="0"/>
              <a:t>Alessandra Cristina de Jesus Teixeira – fone: (61) 2326-4761 e </a:t>
            </a:r>
            <a:r>
              <a:rPr lang="pt-BR" sz="4500" dirty="0" smtClean="0"/>
              <a:t>e-mail </a:t>
            </a:r>
            <a:r>
              <a:rPr lang="pt-BR" sz="4500" dirty="0" smtClean="0">
                <a:hlinkClick r:id="rId4"/>
              </a:rPr>
              <a:t>alessandra.teixeira@cnj.jus.br</a:t>
            </a:r>
            <a:r>
              <a:rPr lang="pt-BR" sz="4500" dirty="0" smtClean="0"/>
              <a:t>.</a:t>
            </a:r>
            <a:endParaRPr lang="pt-BR" sz="4500" dirty="0"/>
          </a:p>
          <a:p>
            <a:pPr marL="357718" indent="-358775" algn="just">
              <a:tabLst>
                <a:tab pos="1797050" algn="l"/>
                <a:tab pos="1973263" algn="l"/>
              </a:tabLst>
            </a:pPr>
            <a:r>
              <a:rPr lang="pt-BR" sz="4500" b="1" dirty="0" smtClean="0"/>
              <a:t>Campanha de divulgação e produção </a:t>
            </a:r>
            <a:r>
              <a:rPr lang="pt-BR" sz="4500" b="1" dirty="0"/>
              <a:t>de </a:t>
            </a:r>
            <a:r>
              <a:rPr lang="pt-BR" sz="4500" b="1" dirty="0" smtClean="0"/>
              <a:t>material gráfico:</a:t>
            </a:r>
          </a:p>
          <a:p>
            <a:pPr marL="1075796" lvl="1" indent="-358775" algn="just">
              <a:spcAft>
                <a:spcPts val="1200"/>
              </a:spcAft>
              <a:tabLst>
                <a:tab pos="1797050" algn="l"/>
                <a:tab pos="1973263" algn="l"/>
              </a:tabLst>
            </a:pPr>
            <a:r>
              <a:rPr lang="pt-BR" sz="4500" dirty="0" smtClean="0"/>
              <a:t>Rodrigo Farhat </a:t>
            </a:r>
            <a:r>
              <a:rPr lang="pt-BR" sz="4500" dirty="0"/>
              <a:t>– fone: (61) </a:t>
            </a:r>
            <a:r>
              <a:rPr lang="pt-BR" sz="4500" dirty="0" smtClean="0"/>
              <a:t>2326-5471 </a:t>
            </a:r>
            <a:r>
              <a:rPr lang="pt-BR" sz="4500" dirty="0"/>
              <a:t>e e-mail </a:t>
            </a:r>
            <a:r>
              <a:rPr lang="pt-BR" sz="4500" dirty="0" smtClean="0">
                <a:hlinkClick r:id="rId7"/>
              </a:rPr>
              <a:t>rodrigo.Farhat@cnj.jus.br</a:t>
            </a:r>
            <a:r>
              <a:rPr lang="pt-BR" sz="4500" dirty="0" smtClean="0"/>
              <a:t>.</a:t>
            </a:r>
          </a:p>
          <a:p>
            <a:pPr marL="717021" lvl="1" indent="0" algn="just">
              <a:spcAft>
                <a:spcPts val="1200"/>
              </a:spcAft>
              <a:buNone/>
              <a:tabLst>
                <a:tab pos="1797050" algn="l"/>
                <a:tab pos="1973263" algn="l"/>
              </a:tabLst>
            </a:pPr>
            <a:endParaRPr lang="pt-BR" sz="4500" dirty="0"/>
          </a:p>
          <a:p>
            <a:pPr marL="1075796" lvl="1" indent="-358775" algn="just">
              <a:tabLst>
                <a:tab pos="1797050" algn="l"/>
                <a:tab pos="1973263" algn="l"/>
              </a:tabLst>
            </a:pPr>
            <a:endParaRPr lang="pt-BR" sz="3428" dirty="0" smtClean="0"/>
          </a:p>
          <a:p>
            <a:pPr marL="1793875" lvl="2" indent="-358775" algn="just">
              <a:tabLst>
                <a:tab pos="1797050" algn="l"/>
                <a:tab pos="1973263" algn="l"/>
              </a:tabLst>
            </a:pPr>
            <a:endParaRPr lang="pt-BR" sz="2800" dirty="0"/>
          </a:p>
          <a:p>
            <a:pPr marL="717021" lvl="1" indent="0" algn="just">
              <a:buNone/>
              <a:tabLst>
                <a:tab pos="1797050" algn="l"/>
                <a:tab pos="1973263" algn="l"/>
              </a:tabLst>
            </a:pPr>
            <a:endParaRPr lang="pt-BR" sz="2800" dirty="0"/>
          </a:p>
          <a:p>
            <a:pPr>
              <a:buFont typeface="Wingdings" panose="05000000000000000000" pitchFamily="2" charset="2"/>
              <a:buChar char="Ø"/>
            </a:pPr>
            <a:endParaRPr lang="pt-BR" sz="4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Contatos da equipe CNJ	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997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48887" y="2867330"/>
            <a:ext cx="13741885" cy="6834220"/>
          </a:xfrm>
        </p:spPr>
        <p:txBody>
          <a:bodyPr>
            <a:normAutofit/>
          </a:bodyPr>
          <a:lstStyle/>
          <a:p>
            <a:r>
              <a:rPr lang="pt-BR" dirty="0" smtClean="0"/>
              <a:t>Primeira Infância </a:t>
            </a:r>
          </a:p>
          <a:p>
            <a:pPr lvl="1"/>
            <a:r>
              <a:rPr lang="pt-BR" dirty="0" smtClean="0"/>
              <a:t>Evidências científicas apontam que: </a:t>
            </a:r>
          </a:p>
          <a:p>
            <a:pPr lvl="2" algn="just"/>
            <a:r>
              <a:rPr lang="pt-BR" dirty="0" smtClean="0"/>
              <a:t>É a fase mais apropriada para investimentos no cuidado e no desenvolvimento da criança.</a:t>
            </a:r>
          </a:p>
          <a:p>
            <a:pPr lvl="2" algn="just"/>
            <a:r>
              <a:rPr lang="pt-BR" dirty="0" smtClean="0"/>
              <a:t>Relação direta entre promoção do desenvolvimento integral na primeira infância e alcance dos Objetivos de Desenvolvimento Sustentável.</a:t>
            </a:r>
          </a:p>
          <a:p>
            <a:pPr lvl="2"/>
            <a:endParaRPr lang="pt-BR" dirty="0"/>
          </a:p>
          <a:p>
            <a:pPr lvl="1"/>
            <a:r>
              <a:rPr lang="pt-BR" dirty="0" smtClean="0"/>
              <a:t>Cenário atual:</a:t>
            </a:r>
          </a:p>
          <a:p>
            <a:pPr lvl="2" algn="just"/>
            <a:r>
              <a:rPr lang="pt-BR" dirty="0" smtClean="0"/>
              <a:t>Milhares de crianças de até seis anos de idade estão em condições socioeconômicas e institucionais desfavoráveis.</a:t>
            </a:r>
          </a:p>
          <a:p>
            <a:pPr lvl="2" algn="just"/>
            <a:r>
              <a:rPr lang="pt-BR" dirty="0" smtClean="0"/>
              <a:t>Direitos previstos na legislação brasileira estão fragilizados por esse quadro.</a:t>
            </a:r>
          </a:p>
          <a:p>
            <a:pPr lvl="2"/>
            <a:endParaRPr lang="pt-BR" dirty="0"/>
          </a:p>
          <a:p>
            <a:pPr marL="1142909" lvl="2" indent="0">
              <a:buNone/>
            </a:pPr>
            <a:endParaRPr lang="pt-BR" dirty="0" smtClean="0"/>
          </a:p>
          <a:p>
            <a:pPr lvl="2"/>
            <a:endParaRPr lang="pt-BR" dirty="0"/>
          </a:p>
          <a:p>
            <a:pPr lvl="1"/>
            <a:endParaRPr lang="pt-BR" dirty="0" smtClean="0"/>
          </a:p>
          <a:p>
            <a:pPr marL="1142909" lvl="2" indent="0">
              <a:buNone/>
            </a:pPr>
            <a:endParaRPr lang="pt-BR" dirty="0" smtClean="0"/>
          </a:p>
          <a:p>
            <a:pPr lvl="2"/>
            <a:endParaRPr lang="pt-BR" dirty="0"/>
          </a:p>
          <a:p>
            <a:pPr marL="1142909" lvl="2" indent="0">
              <a:buNone/>
            </a:pP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7E7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CNJ pela Primeira Infância</a:t>
            </a:r>
            <a:endParaRPr lang="pt-BR" sz="3200" b="1" dirty="0">
              <a:solidFill>
                <a:srgbClr val="B7E7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585268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65760" y="2720587"/>
            <a:ext cx="14314516" cy="7171557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Diagnóstico – verificar as condições nas quais as crianças são atendidas pelo Sistema de Justiça:</a:t>
            </a:r>
          </a:p>
          <a:p>
            <a:pPr lvl="2" algn="just"/>
            <a:r>
              <a:rPr lang="pt-BR" dirty="0" smtClean="0"/>
              <a:t>Realiza boa parte das intervenções conforme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previsto nas leis de vigência?</a:t>
            </a:r>
          </a:p>
          <a:p>
            <a:pPr lvl="2" algn="just"/>
            <a:r>
              <a:rPr lang="pt-BR" dirty="0" smtClean="0"/>
              <a:t>Os seus atores possuem conhecimento suficiente sobre o Marco Legal da Primeira Infância?</a:t>
            </a:r>
          </a:p>
          <a:p>
            <a:pPr marL="1142909" lvl="2" indent="0">
              <a:buNone/>
            </a:pPr>
            <a:endParaRPr lang="pt-BR" dirty="0" smtClean="0"/>
          </a:p>
          <a:p>
            <a:r>
              <a:rPr lang="pt-BR" dirty="0" smtClean="0"/>
              <a:t>Mapeamento das ações corretivas</a:t>
            </a:r>
          </a:p>
          <a:p>
            <a:pPr lvl="1"/>
            <a:r>
              <a:rPr lang="pt-BR" dirty="0" smtClean="0"/>
              <a:t>Com o diagnóstico, o projeto:</a:t>
            </a:r>
          </a:p>
          <a:p>
            <a:pPr lvl="2" algn="just"/>
            <a:r>
              <a:rPr lang="pt-BR" dirty="0" smtClean="0"/>
              <a:t>Visa promover o fortalecimento das instituições públicas voltadas à garantia dos direitos previstos no Estatuto da Criança e do Adolescente.</a:t>
            </a:r>
          </a:p>
          <a:p>
            <a:pPr lvl="2" algn="just"/>
            <a:r>
              <a:rPr lang="pt-BR" dirty="0" smtClean="0"/>
              <a:t>Ramifica-se em seis ações institucionais, cada uma com um fim específico, a serem implantadas com o Pacto, a saber: </a:t>
            </a:r>
          </a:p>
          <a:p>
            <a:pPr lvl="2"/>
            <a:endParaRPr lang="pt-BR" dirty="0" smtClean="0"/>
          </a:p>
          <a:p>
            <a:pPr lvl="1"/>
            <a:endParaRPr lang="pt-BR" dirty="0" smtClean="0"/>
          </a:p>
          <a:p>
            <a:pPr marL="571454" lvl="1" indent="0">
              <a:buNone/>
            </a:pPr>
            <a:endParaRPr lang="pt-BR" dirty="0" smtClean="0"/>
          </a:p>
          <a:p>
            <a:pPr marL="571454" lvl="1" indent="0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Problemas a serem diagnosticados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023626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2385" y="2783069"/>
            <a:ext cx="14364393" cy="719220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000" dirty="0" smtClean="0"/>
              <a:t>Pesquisas para diagnóstico da primeira infância</a:t>
            </a:r>
            <a:endParaRPr lang="pt-BR" sz="3600" dirty="0" smtClean="0"/>
          </a:p>
          <a:p>
            <a:pPr lvl="1" algn="just"/>
            <a:r>
              <a:rPr lang="pt-BR" sz="3600" dirty="0" smtClean="0"/>
              <a:t>Realização de </a:t>
            </a:r>
            <a:r>
              <a:rPr lang="pt-BR" sz="3600" dirty="0"/>
              <a:t>diagnóstico, no </a:t>
            </a:r>
            <a:r>
              <a:rPr lang="pt-BR" sz="3600" dirty="0" smtClean="0"/>
              <a:t>âmbito do Sistema </a:t>
            </a:r>
            <a:r>
              <a:rPr lang="pt-BR" sz="3600" dirty="0"/>
              <a:t>de Justiça (e nas políticas públicas sociais</a:t>
            </a:r>
            <a:r>
              <a:rPr lang="pt-BR" sz="3600" dirty="0" smtClean="0"/>
              <a:t>), sobre a situação do sistema de atendimento às crianças na primeira infância.</a:t>
            </a:r>
          </a:p>
          <a:p>
            <a:pPr lvl="2" algn="just"/>
            <a:endParaRPr lang="pt-BR" sz="3600" b="1" dirty="0" smtClean="0"/>
          </a:p>
          <a:p>
            <a:pPr lvl="2" algn="just"/>
            <a:r>
              <a:rPr lang="pt-BR" sz="3600" b="1" dirty="0" smtClean="0"/>
              <a:t>Entrega: </a:t>
            </a:r>
            <a:r>
              <a:rPr lang="pt-BR" sz="3600" dirty="0"/>
              <a:t>d</a:t>
            </a:r>
            <a:r>
              <a:rPr lang="pt-BR" sz="3600" dirty="0" smtClean="0"/>
              <a:t>ois produtos provisórios para acompanhamento e um final com o diagnóstico nacional.</a:t>
            </a:r>
          </a:p>
          <a:p>
            <a:pPr lvl="2" algn="just"/>
            <a:endParaRPr lang="pt-BR" sz="3600" dirty="0" smtClean="0"/>
          </a:p>
          <a:p>
            <a:pPr lvl="2" algn="just"/>
            <a:r>
              <a:rPr lang="pt-BR" sz="3600" b="1" dirty="0" smtClean="0"/>
              <a:t>Meta: </a:t>
            </a:r>
            <a:r>
              <a:rPr lang="pt-BR" sz="3600" dirty="0" smtClean="0"/>
              <a:t>pesquisar</a:t>
            </a:r>
            <a:r>
              <a:rPr lang="pt-BR" sz="3600" b="1" dirty="0" smtClean="0"/>
              <a:t> </a:t>
            </a:r>
            <a:r>
              <a:rPr lang="pt-BR" sz="3600" dirty="0" smtClean="0"/>
              <a:t>120 municípios (e/ou comarcas), resultando em um panorama nacional.</a:t>
            </a:r>
          </a:p>
          <a:p>
            <a:pPr lvl="2" algn="just"/>
            <a:endParaRPr lang="pt-BR" sz="3600" dirty="0"/>
          </a:p>
          <a:p>
            <a:pPr lvl="2" algn="just"/>
            <a:r>
              <a:rPr lang="pt-BR" sz="3600" b="1" dirty="0"/>
              <a:t>Período</a:t>
            </a:r>
            <a:r>
              <a:rPr lang="pt-BR" sz="3600" dirty="0"/>
              <a:t>: j</a:t>
            </a:r>
            <a:r>
              <a:rPr lang="pt-BR" sz="3600" dirty="0" smtClean="0"/>
              <a:t>unho/2019 a abril/2020.</a:t>
            </a:r>
            <a:endParaRPr lang="pt-BR" dirty="0" smtClean="0"/>
          </a:p>
          <a:p>
            <a:pPr lvl="2"/>
            <a:endParaRPr lang="pt-BR" dirty="0" smtClean="0"/>
          </a:p>
          <a:p>
            <a:pPr lvl="1"/>
            <a:endParaRPr lang="pt-BR" dirty="0" smtClean="0"/>
          </a:p>
          <a:p>
            <a:pPr marL="571454" lvl="1" indent="0">
              <a:buNone/>
            </a:pPr>
            <a:endParaRPr lang="pt-BR" dirty="0" smtClean="0"/>
          </a:p>
          <a:p>
            <a:pPr marL="571454" lvl="1" indent="0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767391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0" y="1784892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Seminários Regionais </a:t>
            </a: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Nacional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2729711"/>
            <a:ext cx="14364393" cy="7054765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000" dirty="0" smtClean="0"/>
              <a:t>Seminários Regionais</a:t>
            </a:r>
            <a:endParaRPr lang="pt-BR" sz="3600" dirty="0"/>
          </a:p>
          <a:p>
            <a:pPr lvl="1" algn="just"/>
            <a:r>
              <a:rPr lang="pt-BR" sz="3600" dirty="0"/>
              <a:t>Realização de s</a:t>
            </a:r>
            <a:r>
              <a:rPr lang="pt-BR" sz="3600" dirty="0" smtClean="0"/>
              <a:t>eminários regionais, </a:t>
            </a:r>
            <a:r>
              <a:rPr lang="pt-BR" sz="3600" dirty="0"/>
              <a:t>com </a:t>
            </a:r>
            <a:r>
              <a:rPr lang="pt-BR" sz="3600" dirty="0" smtClean="0"/>
              <a:t>o </a:t>
            </a:r>
            <a:r>
              <a:rPr lang="pt-BR" sz="3600" dirty="0"/>
              <a:t>objetivo de sensibilizar </a:t>
            </a:r>
            <a:r>
              <a:rPr lang="pt-BR" sz="3600" dirty="0" smtClean="0"/>
              <a:t>e debater o </a:t>
            </a:r>
            <a:r>
              <a:rPr lang="pt-BR" sz="3600" dirty="0"/>
              <a:t>universo da primeira </a:t>
            </a:r>
            <a:r>
              <a:rPr lang="pt-BR" sz="3600" dirty="0" smtClean="0"/>
              <a:t>infância entre especialistas, equipes técnicas, servidores e operadores </a:t>
            </a:r>
            <a:r>
              <a:rPr lang="pt-BR" sz="3600" dirty="0"/>
              <a:t>do </a:t>
            </a:r>
            <a:r>
              <a:rPr lang="pt-BR" sz="3600" dirty="0" smtClean="0"/>
              <a:t>direito.</a:t>
            </a:r>
          </a:p>
          <a:p>
            <a:pPr lvl="2"/>
            <a:endParaRPr lang="pt-BR" sz="2572" b="1" dirty="0" smtClean="0"/>
          </a:p>
          <a:p>
            <a:pPr lvl="2" algn="just"/>
            <a:r>
              <a:rPr lang="pt-BR" sz="3600" b="1" dirty="0" smtClean="0"/>
              <a:t>Meta: </a:t>
            </a:r>
            <a:r>
              <a:rPr lang="pt-BR" sz="3600" dirty="0" smtClean="0"/>
              <a:t>promover</a:t>
            </a:r>
            <a:r>
              <a:rPr lang="pt-BR" sz="3600" b="1" dirty="0" smtClean="0"/>
              <a:t> </a:t>
            </a:r>
            <a:r>
              <a:rPr lang="pt-BR" sz="3600" dirty="0" smtClean="0"/>
              <a:t>cinco </a:t>
            </a:r>
            <a:r>
              <a:rPr lang="pt-BR" sz="3600" dirty="0"/>
              <a:t>seminários </a:t>
            </a:r>
            <a:r>
              <a:rPr lang="pt-BR" sz="3600" dirty="0" smtClean="0"/>
              <a:t>regionais com oferta de 400 vagas por região.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pt-BR" sz="3600" dirty="0" smtClean="0"/>
              <a:t>Centro-Oeste: Brasília/DF, em 24 ou 26 de junho de 2019.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pt-BR" sz="3600" dirty="0" smtClean="0"/>
              <a:t>Norte: local a definir. Data em 13 ou 14 de agosto de 2019.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pt-BR" sz="3600" dirty="0" smtClean="0"/>
              <a:t>Sudeste: em São Paulo/SP, em 7 de outubro de 2019.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pt-BR" sz="3600" dirty="0" smtClean="0"/>
              <a:t>Sul: local a definir. Data em fevereiro de 2020.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pt-BR" sz="3600" dirty="0" smtClean="0"/>
              <a:t>Nordeste: local a definir. Data em abril de 2020.</a:t>
            </a:r>
          </a:p>
          <a:p>
            <a:pPr lvl="2"/>
            <a:endParaRPr lang="pt-BR" sz="2343" dirty="0" smtClean="0"/>
          </a:p>
          <a:p>
            <a:endParaRPr lang="pt-BR" sz="3600" dirty="0"/>
          </a:p>
          <a:p>
            <a:pPr lvl="2"/>
            <a:endParaRPr lang="pt-BR" sz="3600" dirty="0" smtClean="0"/>
          </a:p>
          <a:p>
            <a:pPr marL="1436157" lvl="2" indent="0">
              <a:buNone/>
            </a:pPr>
            <a:endParaRPr lang="pt-BR" sz="3600" dirty="0"/>
          </a:p>
          <a:p>
            <a:pPr lvl="1"/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037125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0" y="1784892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Seminários Regionais </a:t>
            </a: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Nacional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2729711"/>
            <a:ext cx="14364393" cy="7212311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4000" dirty="0" smtClean="0"/>
              <a:t> Capacitação</a:t>
            </a:r>
            <a:endParaRPr lang="pt-BR" sz="3600" dirty="0"/>
          </a:p>
          <a:p>
            <a:pPr lvl="1" algn="just"/>
            <a:r>
              <a:rPr lang="pt-BR" dirty="0" smtClean="0"/>
              <a:t>Realização de ações de capacitação sobre princípios, diretrizes e estratégias representadas pelo Marco Legal da Primeira Infância, com enfoque nas competências profissionais de servidores, psicólogos, assistentes sociais e operadores do direito</a:t>
            </a:r>
            <a:r>
              <a:rPr lang="pt-BR" sz="3600" dirty="0" smtClean="0"/>
              <a:t>.</a:t>
            </a:r>
          </a:p>
          <a:p>
            <a:pPr lvl="2"/>
            <a:endParaRPr lang="pt-BR" sz="2572" b="1" dirty="0" smtClean="0"/>
          </a:p>
          <a:p>
            <a:pPr lvl="2" algn="just"/>
            <a:r>
              <a:rPr lang="pt-BR" sz="3600" b="1" dirty="0" smtClean="0"/>
              <a:t>Meta: </a:t>
            </a:r>
            <a:r>
              <a:rPr lang="pt-BR" sz="3600" dirty="0"/>
              <a:t>ofertar 23.500 vagas</a:t>
            </a:r>
            <a:r>
              <a:rPr lang="pt-BR" sz="3600" dirty="0" smtClean="0"/>
              <a:t>.</a:t>
            </a:r>
          </a:p>
          <a:p>
            <a:pPr marL="1436157" lvl="2" indent="0" algn="just">
              <a:buNone/>
            </a:pPr>
            <a:endParaRPr lang="pt-BR" sz="3600" dirty="0"/>
          </a:p>
          <a:p>
            <a:pPr lvl="2"/>
            <a:r>
              <a:rPr lang="pt-BR" sz="3600" b="1" dirty="0" smtClean="0"/>
              <a:t>Período</a:t>
            </a:r>
            <a:r>
              <a:rPr lang="pt-BR" sz="3600" dirty="0" smtClean="0"/>
              <a:t>: </a:t>
            </a:r>
          </a:p>
          <a:p>
            <a:pPr lvl="3" algn="just" fontAlgn="base" hangingPunct="0">
              <a:buFont typeface="Wingdings" panose="05000000000000000000" pitchFamily="2" charset="2"/>
              <a:buChar char="§"/>
            </a:pPr>
            <a:r>
              <a:rPr lang="pt-BR" sz="3600" dirty="0" smtClean="0"/>
              <a:t>1/3 das vagas em até 180 dias após a assinatura do contrato;</a:t>
            </a:r>
          </a:p>
          <a:p>
            <a:pPr lvl="3" algn="just" fontAlgn="base" hangingPunct="0">
              <a:buFont typeface="Wingdings" panose="05000000000000000000" pitchFamily="2" charset="2"/>
              <a:buChar char="§"/>
            </a:pPr>
            <a:r>
              <a:rPr lang="pt-BR" sz="3600" dirty="0"/>
              <a:t>1</a:t>
            </a:r>
            <a:r>
              <a:rPr lang="pt-BR" sz="3600" dirty="0" smtClean="0"/>
              <a:t>/3 das vagas em até 270 dias após a assinatura do contrato;</a:t>
            </a:r>
          </a:p>
          <a:p>
            <a:pPr lvl="3" algn="just" fontAlgn="base" hangingPunct="0">
              <a:buFont typeface="Wingdings" panose="05000000000000000000" pitchFamily="2" charset="2"/>
              <a:buChar char="§"/>
            </a:pPr>
            <a:r>
              <a:rPr lang="pt-BR" sz="3600" dirty="0"/>
              <a:t>1</a:t>
            </a:r>
            <a:r>
              <a:rPr lang="pt-BR" sz="3600" dirty="0" smtClean="0"/>
              <a:t>/3 das vagas em até 360 dias após a assinatura do contrato.</a:t>
            </a:r>
          </a:p>
          <a:p>
            <a:pPr lvl="2"/>
            <a:endParaRPr lang="pt-BR" sz="3600" dirty="0" smtClean="0"/>
          </a:p>
          <a:p>
            <a:pPr lvl="2" algn="just"/>
            <a:endParaRPr lang="pt-BR" sz="3600" dirty="0"/>
          </a:p>
          <a:p>
            <a:pPr lvl="1"/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158257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09" y="2577311"/>
            <a:ext cx="14364393" cy="7054765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4000" dirty="0" smtClean="0"/>
              <a:t> Capacitação</a:t>
            </a:r>
            <a:endParaRPr lang="pt-BR" sz="3600" dirty="0" smtClean="0"/>
          </a:p>
          <a:p>
            <a:pPr marL="718078" lvl="1" indent="0" algn="just">
              <a:buNone/>
            </a:pPr>
            <a:endParaRPr lang="pt-BR" sz="3600" b="1" dirty="0"/>
          </a:p>
          <a:p>
            <a:pPr lvl="1" algn="just"/>
            <a:r>
              <a:rPr lang="pt-BR" sz="4228" b="1" dirty="0" smtClean="0"/>
              <a:t>Entregas:</a:t>
            </a:r>
            <a:endParaRPr lang="pt-BR" sz="4228" b="1" dirty="0"/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3600" dirty="0"/>
              <a:t>100 turmas de cursos </a:t>
            </a:r>
            <a:r>
              <a:rPr lang="pt-BR" sz="3600" dirty="0" smtClean="0"/>
              <a:t>EaD, com </a:t>
            </a:r>
            <a:r>
              <a:rPr lang="pt-BR" sz="3600" dirty="0"/>
              <a:t>60 horas-aula, para 10.000 servidores públicos;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3600" dirty="0"/>
              <a:t>60 turmas de cursos </a:t>
            </a:r>
            <a:r>
              <a:rPr lang="pt-BR" sz="3600" dirty="0" smtClean="0"/>
              <a:t>EaD, com </a:t>
            </a:r>
            <a:r>
              <a:rPr lang="pt-BR" sz="3600" dirty="0"/>
              <a:t>60 horas-aula, para 6.000 psicólogos;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3600" dirty="0"/>
              <a:t>60 turmas de cursos </a:t>
            </a:r>
            <a:r>
              <a:rPr lang="pt-BR" sz="3600" dirty="0" smtClean="0"/>
              <a:t>EaD, com </a:t>
            </a:r>
            <a:r>
              <a:rPr lang="pt-BR" sz="3600" dirty="0"/>
              <a:t>60 horas-aula, para 6.000 assistentes sociais;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3600" dirty="0"/>
              <a:t>30 turmas de cursos presenciais, </a:t>
            </a:r>
            <a:r>
              <a:rPr lang="pt-BR" sz="3600" dirty="0" smtClean="0"/>
              <a:t>com </a:t>
            </a:r>
            <a:r>
              <a:rPr lang="pt-BR" sz="3600" dirty="0"/>
              <a:t>40 horas-aula, para 1.500 operadores do </a:t>
            </a:r>
            <a:r>
              <a:rPr lang="pt-BR" sz="3600" dirty="0" smtClean="0"/>
              <a:t>direito; e</a:t>
            </a:r>
            <a:endParaRPr lang="pt-BR" sz="3600" dirty="0"/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3600" dirty="0"/>
              <a:t>c</a:t>
            </a:r>
            <a:r>
              <a:rPr lang="pt-BR" sz="3600" dirty="0" smtClean="0"/>
              <a:t>ursos </a:t>
            </a:r>
            <a:r>
              <a:rPr lang="pt-BR" sz="3600" dirty="0"/>
              <a:t>a distância </a:t>
            </a:r>
            <a:r>
              <a:rPr lang="pt-BR" sz="3600" dirty="0" smtClean="0"/>
              <a:t>autoinstrucionais, a serem desenvolvidos </a:t>
            </a:r>
            <a:r>
              <a:rPr lang="pt-BR" sz="3600" dirty="0"/>
              <a:t>nas plataformas de órgãos </a:t>
            </a:r>
            <a:r>
              <a:rPr lang="pt-BR" sz="3600" dirty="0" smtClean="0"/>
              <a:t>públicos.</a:t>
            </a:r>
            <a:endParaRPr lang="pt-BR" sz="3600" dirty="0"/>
          </a:p>
          <a:p>
            <a:pPr lvl="1" algn="just"/>
            <a:endParaRPr lang="pt-BR" sz="4228" dirty="0"/>
          </a:p>
          <a:p>
            <a:endParaRPr lang="pt-BR" sz="3829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1681249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884268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2385" y="2743200"/>
            <a:ext cx="14364393" cy="7547956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800" dirty="0" smtClean="0"/>
              <a:t>Boas Práticas</a:t>
            </a:r>
          </a:p>
          <a:p>
            <a:pPr lvl="1" algn="just"/>
            <a:r>
              <a:rPr lang="pt-BR" sz="4300" dirty="0" smtClean="0"/>
              <a:t>Levantar, </a:t>
            </a:r>
            <a:r>
              <a:rPr lang="pt-BR" sz="4300" dirty="0"/>
              <a:t>premiar, disseminar e fomentar a implementação de boas práticas </a:t>
            </a:r>
            <a:r>
              <a:rPr lang="pt-BR" sz="4300" dirty="0" smtClean="0"/>
              <a:t>relativas ao Marco </a:t>
            </a:r>
            <a:r>
              <a:rPr lang="pt-BR" sz="4300" dirty="0"/>
              <a:t>Legal da Primeira Infância no Sistema de Justiça </a:t>
            </a:r>
            <a:r>
              <a:rPr lang="pt-BR" sz="4300" dirty="0" smtClean="0"/>
              <a:t>brasileiro.</a:t>
            </a:r>
          </a:p>
          <a:p>
            <a:pPr marL="718078" lvl="1" indent="0" algn="just">
              <a:buNone/>
            </a:pPr>
            <a:endParaRPr lang="pt-BR" sz="4300" dirty="0" smtClean="0"/>
          </a:p>
          <a:p>
            <a:pPr lvl="2" algn="just"/>
            <a:r>
              <a:rPr lang="pt-BR" sz="4300" b="1" dirty="0" smtClean="0"/>
              <a:t>Meta: </a:t>
            </a:r>
            <a:r>
              <a:rPr lang="pt-BR" sz="4300" dirty="0"/>
              <a:t>selecionar 12 boas práticas e fomentar </a:t>
            </a:r>
            <a:r>
              <a:rPr lang="pt-BR" sz="4300" dirty="0" smtClean="0"/>
              <a:t>as boas </a:t>
            </a:r>
            <a:r>
              <a:rPr lang="pt-BR" sz="4300" dirty="0"/>
              <a:t>práticas em 81 </a:t>
            </a:r>
            <a:r>
              <a:rPr lang="pt-BR" sz="4300" dirty="0" smtClean="0"/>
              <a:t>municípios.</a:t>
            </a:r>
          </a:p>
          <a:p>
            <a:pPr lvl="2" algn="just"/>
            <a:endParaRPr lang="pt-BR" sz="4300" dirty="0"/>
          </a:p>
          <a:p>
            <a:pPr lvl="2" algn="just"/>
            <a:r>
              <a:rPr lang="pt-BR" sz="4300" b="1" dirty="0"/>
              <a:t>Período</a:t>
            </a:r>
            <a:r>
              <a:rPr lang="pt-BR" sz="4300" dirty="0"/>
              <a:t>: </a:t>
            </a:r>
            <a:r>
              <a:rPr lang="pt-BR" sz="4300" dirty="0" smtClean="0"/>
              <a:t>abril/2019 </a:t>
            </a:r>
            <a:r>
              <a:rPr lang="pt-BR" sz="4300" dirty="0"/>
              <a:t>a </a:t>
            </a:r>
            <a:r>
              <a:rPr lang="pt-BR" sz="4300" dirty="0" smtClean="0"/>
              <a:t>junho/2020.</a:t>
            </a:r>
          </a:p>
          <a:p>
            <a:pPr lvl="2" algn="just"/>
            <a:endParaRPr lang="pt-BR" sz="4300" dirty="0" smtClean="0"/>
          </a:p>
          <a:p>
            <a:pPr lvl="2" algn="just"/>
            <a:r>
              <a:rPr lang="pt-BR" sz="4300" b="1" dirty="0" smtClean="0"/>
              <a:t>Categorias de premiação:  </a:t>
            </a:r>
            <a:endParaRPr lang="pt-BR" sz="4300" b="1" dirty="0"/>
          </a:p>
          <a:p>
            <a:pPr marL="2922056" lvl="4" indent="-571500" algn="just">
              <a:buFont typeface="Wingdings" panose="05000000000000000000" pitchFamily="2" charset="2"/>
              <a:buChar char="§"/>
            </a:pPr>
            <a:r>
              <a:rPr lang="pt-BR" sz="4300" dirty="0" smtClean="0"/>
              <a:t>Sistema de Justiça;</a:t>
            </a:r>
            <a:endParaRPr lang="pt-BR" sz="4300" dirty="0"/>
          </a:p>
          <a:p>
            <a:pPr marL="2922056" lvl="4" indent="-571500" algn="just">
              <a:buFont typeface="Wingdings" panose="05000000000000000000" pitchFamily="2" charset="2"/>
              <a:buChar char="§"/>
            </a:pPr>
            <a:r>
              <a:rPr lang="pt-BR" sz="4300" dirty="0" smtClean="0"/>
              <a:t>Governo;</a:t>
            </a:r>
          </a:p>
          <a:p>
            <a:pPr marL="2922056" lvl="4" indent="-571500" algn="just">
              <a:buFont typeface="Wingdings" panose="05000000000000000000" pitchFamily="2" charset="2"/>
              <a:buChar char="§"/>
            </a:pPr>
            <a:r>
              <a:rPr lang="pt-BR" sz="4300" dirty="0" smtClean="0"/>
              <a:t>ONG’s (premiação em dinheiro);</a:t>
            </a:r>
            <a:endParaRPr lang="pt-BR" sz="4300" dirty="0"/>
          </a:p>
          <a:p>
            <a:pPr marL="2922056" lvl="4" indent="-571500" algn="just">
              <a:buFont typeface="Wingdings" panose="05000000000000000000" pitchFamily="2" charset="2"/>
              <a:buChar char="§"/>
            </a:pPr>
            <a:r>
              <a:rPr lang="pt-BR" sz="4300" dirty="0" smtClean="0"/>
              <a:t>Empresas. </a:t>
            </a:r>
          </a:p>
          <a:p>
            <a:pPr lvl="4"/>
            <a:endParaRPr lang="pt-BR" b="1" dirty="0" smtClean="0"/>
          </a:p>
          <a:p>
            <a:pPr lvl="2"/>
            <a:endParaRPr lang="pt-BR" dirty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490973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1051</TotalTime>
  <Words>2186</Words>
  <Application>Microsoft Office PowerPoint</Application>
  <PresentationFormat>Personalizar</PresentationFormat>
  <Paragraphs>262</Paragraphs>
  <Slides>28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Courier New</vt:lpstr>
      <vt:lpstr>Stencil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Filipe Cavalcanti Alves</dc:creator>
  <cp:lastModifiedBy>Alessandra Cristina de Jesus Teixeira</cp:lastModifiedBy>
  <cp:revision>150</cp:revision>
  <cp:lastPrinted>2019-04-09T16:15:08Z</cp:lastPrinted>
  <dcterms:created xsi:type="dcterms:W3CDTF">2019-04-02T18:12:02Z</dcterms:created>
  <dcterms:modified xsi:type="dcterms:W3CDTF">2019-05-06T20:05:55Z</dcterms:modified>
</cp:coreProperties>
</file>