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1" r:id="rId3"/>
    <p:sldId id="333" r:id="rId4"/>
    <p:sldId id="334" r:id="rId5"/>
    <p:sldId id="260" r:id="rId6"/>
    <p:sldId id="328" r:id="rId7"/>
    <p:sldId id="278" r:id="rId8"/>
    <p:sldId id="329" r:id="rId9"/>
    <p:sldId id="353" r:id="rId10"/>
    <p:sldId id="341" r:id="rId11"/>
    <p:sldId id="342" r:id="rId12"/>
    <p:sldId id="316" r:id="rId13"/>
    <p:sldId id="330" r:id="rId14"/>
    <p:sldId id="343" r:id="rId15"/>
    <p:sldId id="318" r:id="rId16"/>
    <p:sldId id="286" r:id="rId17"/>
    <p:sldId id="319" r:id="rId18"/>
    <p:sldId id="336" r:id="rId19"/>
    <p:sldId id="320" r:id="rId20"/>
    <p:sldId id="344" r:id="rId21"/>
    <p:sldId id="321" r:id="rId22"/>
    <p:sldId id="345" r:id="rId23"/>
    <p:sldId id="322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272" r:id="rId32"/>
    <p:sldId id="273" r:id="rId33"/>
    <p:sldId id="274" r:id="rId34"/>
    <p:sldId id="275" r:id="rId35"/>
    <p:sldId id="276" r:id="rId36"/>
    <p:sldId id="277" r:id="rId37"/>
    <p:sldId id="354" r:id="rId3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Soares" initials="GS" lastIdx="0" clrIdx="0">
    <p:extLst>
      <p:ext uri="{19B8F6BF-5375-455C-9EA6-DF929625EA0E}">
        <p15:presenceInfo xmlns:p15="http://schemas.microsoft.com/office/powerpoint/2012/main" userId="468db0580ca6c1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0" autoAdjust="0"/>
    <p:restoredTop sz="81113" autoAdjust="0"/>
  </p:normalViewPr>
  <p:slideViewPr>
    <p:cSldViewPr snapToGrid="0">
      <p:cViewPr varScale="1">
        <p:scale>
          <a:sx n="59" d="100"/>
          <a:sy n="59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BEDB0-E4E8-43E1-A073-B4A649D1C24B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C4AF6-E5F6-4A26-83AF-50B3A306F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6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91248-FA6D-450E-99B3-DC818B5BFACF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7FA43-876C-4953-A7CD-9B826AFDFC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1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No Poder Judiciário: </a:t>
            </a:r>
            <a:r>
              <a:rPr lang="pt-BR" dirty="0"/>
              <a:t>redução em dois anos consecutivos, de 4% e 10% em 2016 e 2017, respectivamente. Queda em 2017 tanto entre os reciclados, quanto entre os não reciclados.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46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consumo de energia elétrica aumentou 3,6% em 2017, comparando com 2016; reduziu 7,4% em 2016, comparando com 2015; assim, ao se comparar o consumo de 2017, com o início da política socioambiental, houve uma redução de 4%.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despesa com energia elétrica tem reduzido nos últimos anos e registrou decaimento de 4% em 2016 e 6,5% em 2017.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24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consumo de água e esgoto vem reduzindo ao longo dos três anos, com queda maior no ano de 2016 (5,3%) do que em 2017 (3,6%). A despesa com esse indicador, ao contrário, aumentou 11,7% (em 2016) e 1,4% (em 2017).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114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2017, 70% dos órgãos destinaram papéis para a reciclagem e 54% dos órgãos fizeram destinação de resíduos plásticos. Em 2015 essa relação era 55% e 36% na destinação correta de papéis e plásticos, respectivamente. </a:t>
            </a:r>
          </a:p>
          <a:p>
            <a:r>
              <a:rPr lang="pt-BR" dirty="0"/>
              <a:t>A destinação de metal diminuiu em 2017, foram enviados para reciclagem 27.299kg de metal.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34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ano de 2017 foi o ano em que houve mais ações desse tipo no Poder Judiciário (23.574 ações), entretanto, a participação nessas ações foi a menor nesse mesmo período (486.034 participações).  Aumentou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3% o número de ações, em 2017.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quantidade de ações solidárias no Poder Judiciário aumentou 4,4% em 2016 e 18% em 2017. E as participações aumentaram 37%, em 2017.</a:t>
            </a:r>
          </a:p>
          <a:p>
            <a:r>
              <a:rPr lang="pt-B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Ações de inclusão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foram realizadas 1.669 ações de 2015 a 2017.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318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Poder Judiciário realizou, entre 2015 e 2017, 2.376 ações de capacitação na temática socioambiental. A quantidade de ações no Poder Judiciário, em 2016, foi 5% maior do que no ano de 2015 e, em 2017, foi 17,3% menor do que em 2016.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maior participação nas ações ocorreu no primeiro ano de vigência da Resolução 201/2015.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ano seguinte, a participação reduziu 22,7% e voltou a subir em 2017, um aumento de 17,7% em relação a 2016.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067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Criação do MOB-Jus, com baixo custo e com pagamento exclusivo pelo tempo e distância.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984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12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os ramos de justiça reduziram o consumo de papel, com exceção da justiça eleitoral, que aumentou seu consumo em 5%, quando compara-se 2015 com 2017.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19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consumo do papel contratado, entenda-se, aquele que é fornecido pela empresa contratada para os serviços de impressão e reprografia, diminuiu 19%, em 2017. Apesar de ter aumentado, em mais de 5000% o consumo de papel reciclado contratado, o consumo de papel contratado não reciclado caiu 22%, o que levou o consumo total do papel contratado a queda.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36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62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2017: Redução</a:t>
            </a:r>
            <a:r>
              <a:rPr lang="pt-BR" baseline="0" dirty="0"/>
              <a:t> de 12% no consumo de copos de água. Redução de 17,4% no consumo de copos de café.</a:t>
            </a:r>
          </a:p>
          <a:p>
            <a:r>
              <a:rPr lang="pt-BR" baseline="0" dirty="0"/>
              <a:t>Em 2017: foi consumido 2.185.866 centos de copos em todo o Poder Judiciário.</a:t>
            </a:r>
          </a:p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91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2017, para cada pessoa, foram consumidos quatro centos de copos, isto é, 400 copos, 16% a menos que em 2016.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92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2017: redução de 7% no</a:t>
            </a:r>
            <a:r>
              <a:rPr lang="pt-BR" baseline="0" dirty="0"/>
              <a:t> consumo de garrafinhas de água (linha azul). E aumento de 0,97% no consumo de galões de água (linha laranja).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6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quantidade de impressões realizadas no Poder Judiciário caiu 4,48% em 2017, quando comparado com 2016, e subiu 12%, quando comparado com 2015. Aumento em 2017 somente na justiça federal.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368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Gastos relativos com telefonia correspondem às despesas realizadas com o pagamento das faturas de telefonia em relação à quantidade de linhas.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A43-876C-4953-A7CD-9B826AFDFC7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35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36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09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73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53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9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03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87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88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98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58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47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49AC-9887-4E73-BAC5-E404827E925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54F5-EAF3-4F2C-9182-552F7F6CC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6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j.jus.br/pesquisas-judiciarias" TargetMode="External"/><Relationship Id="rId2" Type="http://schemas.openxmlformats.org/officeDocument/2006/relationships/hyperlink" Target="mailto:indicadorespls@cnj.jus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1905" y="270456"/>
            <a:ext cx="9880271" cy="3239507"/>
          </a:xfrm>
        </p:spPr>
        <p:txBody>
          <a:bodyPr>
            <a:noAutofit/>
          </a:bodyPr>
          <a:lstStyle/>
          <a:p>
            <a:r>
              <a:rPr lang="pt-BR" b="1" dirty="0">
                <a:latin typeface="+mn-lt"/>
              </a:rPr>
              <a:t>2º Balanço Socioambiental </a:t>
            </a:r>
            <a:br>
              <a:rPr lang="pt-BR" b="1" dirty="0">
                <a:latin typeface="+mn-lt"/>
              </a:rPr>
            </a:br>
            <a:r>
              <a:rPr lang="pt-BR" b="1" dirty="0">
                <a:latin typeface="+mn-lt"/>
              </a:rPr>
              <a:t>do Poder Judiciário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530575"/>
          </a:xfrm>
        </p:spPr>
        <p:txBody>
          <a:bodyPr>
            <a:normAutofit fontScale="92500" lnSpcReduction="20000"/>
          </a:bodyPr>
          <a:lstStyle/>
          <a:p>
            <a:r>
              <a:rPr lang="pt-BR" sz="4000" dirty="0">
                <a:cs typeface="Gotham Book" pitchFamily="50" charset="0"/>
              </a:rPr>
              <a:t>Resolução</a:t>
            </a:r>
            <a:r>
              <a:rPr lang="pt-BR" sz="3600" dirty="0">
                <a:cs typeface="Gotham Book" pitchFamily="50" charset="0"/>
              </a:rPr>
              <a:t> CNJ 201/2015</a:t>
            </a:r>
          </a:p>
        </p:txBody>
      </p:sp>
    </p:spTree>
    <p:extLst>
      <p:ext uri="{BB962C8B-B14F-4D97-AF65-F5344CB8AC3E}">
        <p14:creationId xmlns:p14="http://schemas.microsoft.com/office/powerpoint/2010/main" val="330164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50B826D-06E0-4D81-B225-668B77C374A0}"/>
              </a:ext>
            </a:extLst>
          </p:cNvPr>
          <p:cNvSpPr txBox="1">
            <a:spLocks/>
          </p:cNvSpPr>
          <p:nvPr/>
        </p:nvSpPr>
        <p:spPr>
          <a:xfrm>
            <a:off x="1376171" y="81394"/>
            <a:ext cx="5344264" cy="815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+mn-lt"/>
                <a:cs typeface="Gotham Book" pitchFamily="50" charset="0"/>
              </a:rPr>
              <a:t>Consumo de papel contratado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FB75F5-40DC-4CA4-BE73-403048F23C4D}"/>
              </a:ext>
            </a:extLst>
          </p:cNvPr>
          <p:cNvSpPr txBox="1"/>
          <p:nvPr/>
        </p:nvSpPr>
        <p:spPr>
          <a:xfrm>
            <a:off x="7390590" y="374597"/>
            <a:ext cx="3832644" cy="18158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Queda de 19% no consumo de papel contratado e de 10,2% no papel próprio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89570C-AB4A-4E7A-A819-26C440802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61" y="652794"/>
            <a:ext cx="6258664" cy="376185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4B72A60-104F-4D32-B806-6E4A839C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458" y="3086349"/>
            <a:ext cx="6139542" cy="369025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EAFE439-19AF-4BA5-A822-AE0137E45340}"/>
              </a:ext>
            </a:extLst>
          </p:cNvPr>
          <p:cNvSpPr txBox="1">
            <a:spLocks/>
          </p:cNvSpPr>
          <p:nvPr/>
        </p:nvSpPr>
        <p:spPr>
          <a:xfrm>
            <a:off x="7293196" y="2420298"/>
            <a:ext cx="3869871" cy="815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+mn-lt"/>
                <a:cs typeface="Gotham Book" pitchFamily="50" charset="0"/>
              </a:rPr>
              <a:t>Consumo de papel próprio</a:t>
            </a:r>
          </a:p>
        </p:txBody>
      </p:sp>
    </p:spTree>
    <p:extLst>
      <p:ext uri="{BB962C8B-B14F-4D97-AF65-F5344CB8AC3E}">
        <p14:creationId xmlns:p14="http://schemas.microsoft.com/office/powerpoint/2010/main" val="151875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50B826D-06E0-4D81-B225-668B77C374A0}"/>
              </a:ext>
            </a:extLst>
          </p:cNvPr>
          <p:cNvSpPr txBox="1">
            <a:spLocks/>
          </p:cNvSpPr>
          <p:nvPr/>
        </p:nvSpPr>
        <p:spPr>
          <a:xfrm>
            <a:off x="599336" y="134471"/>
            <a:ext cx="11045817" cy="100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Quantidade de resmas consumidas </a:t>
            </a:r>
            <a:r>
              <a:rPr lang="pt-BR" sz="3200" b="1" i="1" dirty="0"/>
              <a:t>per capita</a:t>
            </a:r>
            <a:r>
              <a:rPr lang="pt-BR" sz="3200" b="1" dirty="0"/>
              <a:t> por ramo de justiça</a:t>
            </a:r>
          </a:p>
          <a:p>
            <a:endParaRPr lang="pt-BR" sz="3200" b="1" dirty="0">
              <a:latin typeface="+mn-lt"/>
              <a:cs typeface="Gotham Book" pitchFamily="50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47" y="808371"/>
            <a:ext cx="9603737" cy="43502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B3434B2-1399-4B35-8139-3CD88558C0CB}"/>
              </a:ext>
            </a:extLst>
          </p:cNvPr>
          <p:cNvSpPr txBox="1"/>
          <p:nvPr/>
        </p:nvSpPr>
        <p:spPr>
          <a:xfrm>
            <a:off x="1534885" y="5682343"/>
            <a:ext cx="844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Consumo de 6.060 folhas por força de trabalho, ou seja, em média 25 folhas por pessoa, por dia útil.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C22020-6B5C-4849-9E74-1C985AF4945B}"/>
              </a:ext>
            </a:extLst>
          </p:cNvPr>
          <p:cNvSpPr txBox="1"/>
          <p:nvPr/>
        </p:nvSpPr>
        <p:spPr>
          <a:xfrm>
            <a:off x="10178143" y="2383338"/>
            <a:ext cx="201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Redução em todos os segmentos</a:t>
            </a:r>
          </a:p>
        </p:txBody>
      </p:sp>
    </p:spTree>
    <p:extLst>
      <p:ext uri="{BB962C8B-B14F-4D97-AF65-F5344CB8AC3E}">
        <p14:creationId xmlns:p14="http://schemas.microsoft.com/office/powerpoint/2010/main" val="414363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58"/>
            <a:ext cx="10515600" cy="2639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13800" b="1" dirty="0">
                <a:latin typeface="+mn-lt"/>
                <a:cs typeface="Gotham Book" pitchFamily="50" charset="0"/>
              </a:rPr>
              <a:t>Copos</a:t>
            </a:r>
          </a:p>
        </p:txBody>
      </p:sp>
      <p:pic>
        <p:nvPicPr>
          <p:cNvPr id="4" name="Picture 4" descr="Imagem relacionada">
            <a:extLst>
              <a:ext uri="{FF2B5EF4-FFF2-40B4-BE49-F238E27FC236}">
                <a16:creationId xmlns:a16="http://schemas.microsoft.com/office/drawing/2014/main" id="{94A2EFFF-A7CB-4A6F-B82C-ADC80FD2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B"/>
              </a:clrFrom>
              <a:clrTo>
                <a:srgbClr val="F1F1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21" y="2883792"/>
            <a:ext cx="3509550" cy="35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5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858556"/>
          </a:xfrm>
        </p:spPr>
        <p:txBody>
          <a:bodyPr>
            <a:normAutofit/>
          </a:bodyPr>
          <a:lstStyle/>
          <a:p>
            <a:r>
              <a:rPr lang="pt-BR" sz="3200" b="1" dirty="0"/>
              <a:t>Consumo em centos de copos descartáveis no Poder Judiciário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79" y="1223682"/>
            <a:ext cx="10639615" cy="496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6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312" y="0"/>
            <a:ext cx="10699376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Quantidade de copos consumidos </a:t>
            </a:r>
            <a:r>
              <a:rPr lang="pt-BR" sz="3200" b="1" i="1" dirty="0"/>
              <a:t>per capita </a:t>
            </a:r>
            <a:r>
              <a:rPr lang="pt-BR" sz="3200" b="1" dirty="0"/>
              <a:t>por ramo de justiça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096" y="1027906"/>
            <a:ext cx="9157447" cy="442723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ED11BC-918E-4964-BB06-F26DDE6EF79B}"/>
              </a:ext>
            </a:extLst>
          </p:cNvPr>
          <p:cNvSpPr txBox="1"/>
          <p:nvPr/>
        </p:nvSpPr>
        <p:spPr>
          <a:xfrm>
            <a:off x="1534885" y="5682343"/>
            <a:ext cx="933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Consumo de 400 copos por pessoa, média de 1 a 2 copos por dia útil*.</a:t>
            </a:r>
          </a:p>
          <a:p>
            <a:r>
              <a:rPr lang="pt-BR" b="1" dirty="0"/>
              <a:t>   * Inclui atendimento ao público externo.</a:t>
            </a:r>
            <a:r>
              <a:rPr lang="pt-B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28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894981"/>
            <a:ext cx="10515600" cy="28440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11500" b="1" dirty="0">
                <a:latin typeface="+mn-lt"/>
                <a:cs typeface="Gotham Book" pitchFamily="50" charset="0"/>
              </a:rPr>
              <a:t>água envasada</a:t>
            </a:r>
          </a:p>
        </p:txBody>
      </p:sp>
      <p:pic>
        <p:nvPicPr>
          <p:cNvPr id="3" name="Picture 6" descr="Resultado de imagem para Ã¡gua envasad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011" y="3128832"/>
            <a:ext cx="4979915" cy="38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1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513824" y="1787404"/>
            <a:ext cx="3527755" cy="219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600" b="1" dirty="0">
              <a:latin typeface="+mn-lt"/>
              <a:cs typeface="Gotham Book" pitchFamily="50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85633" y="170063"/>
            <a:ext cx="10794671" cy="727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+mn-lt"/>
                <a:cs typeface="Gotham Book" pitchFamily="50" charset="0"/>
              </a:rPr>
              <a:t>Consumo de embalagens retornáveis e descartáveis de água mineral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51" y="897468"/>
            <a:ext cx="10148833" cy="468465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7B00CCA-DA53-4B5E-8B0C-08F43E99ECF8}"/>
              </a:ext>
            </a:extLst>
          </p:cNvPr>
          <p:cNvSpPr txBox="1"/>
          <p:nvPr/>
        </p:nvSpPr>
        <p:spPr>
          <a:xfrm>
            <a:off x="1665513" y="5847866"/>
            <a:ext cx="933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Consumo de aproximadamente 200 garrafinhas por dia útil, por órgão.</a:t>
            </a:r>
          </a:p>
        </p:txBody>
      </p:sp>
    </p:spTree>
    <p:extLst>
      <p:ext uri="{BB962C8B-B14F-4D97-AF65-F5344CB8AC3E}">
        <p14:creationId xmlns:p14="http://schemas.microsoft.com/office/powerpoint/2010/main" val="154361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58"/>
            <a:ext cx="10584976" cy="17053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11500" b="1" dirty="0">
                <a:latin typeface="+mn-lt"/>
                <a:cs typeface="Gotham Book" pitchFamily="50" charset="0"/>
              </a:rPr>
              <a:t>Impressão</a:t>
            </a:r>
          </a:p>
        </p:txBody>
      </p:sp>
      <p:pic>
        <p:nvPicPr>
          <p:cNvPr id="15362" name="Picture 2" descr="Resultado de imagem para impressora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771" y="2696433"/>
            <a:ext cx="4433636" cy="295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A9ED0BF-08F2-44F0-9E93-E8BBBBA3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37" y="2410732"/>
            <a:ext cx="5506394" cy="306201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IMPRESSÃO </a:t>
            </a:r>
          </a:p>
          <a:p>
            <a:pPr lvl="1"/>
            <a:r>
              <a:rPr lang="pt-BR" dirty="0"/>
              <a:t>IMPRESSÕES</a:t>
            </a:r>
          </a:p>
          <a:p>
            <a:pPr lvl="1"/>
            <a:r>
              <a:rPr lang="pt-BR" dirty="0"/>
              <a:t>EQUIPAMENTOS DE IMPRESSÃO</a:t>
            </a:r>
          </a:p>
          <a:p>
            <a:pPr lvl="1" algn="just"/>
            <a:r>
              <a:rPr lang="pt-BR" dirty="0"/>
              <a:t>OUTSOURCING DE IMPRESSÃO: locação de impressoras, scanners, multifuncionais e outros equipamentos relacionados à impressão. Gestão de peças, configurações iniciais, compra de suprimentos e manutenção dos equipamentos são feitos pela empresa contratada.</a:t>
            </a:r>
          </a:p>
        </p:txBody>
      </p:sp>
    </p:spTree>
    <p:extLst>
      <p:ext uri="{BB962C8B-B14F-4D97-AF65-F5344CB8AC3E}">
        <p14:creationId xmlns:p14="http://schemas.microsoft.com/office/powerpoint/2010/main" val="16664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537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  <a:t>Quantidade de impressões por ramo de justiça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33" y="954741"/>
            <a:ext cx="11705655" cy="52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7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548" y="404139"/>
            <a:ext cx="10515600" cy="2639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11500" b="1" dirty="0">
                <a:latin typeface="+mn-lt"/>
                <a:cs typeface="Gotham Book" pitchFamily="50" charset="0"/>
              </a:rPr>
              <a:t>Telefonia</a:t>
            </a:r>
            <a:br>
              <a:rPr lang="pt-BR" sz="11500" b="1" dirty="0">
                <a:latin typeface="+mn-lt"/>
                <a:cs typeface="Gotham Book" pitchFamily="50" charset="0"/>
              </a:rPr>
            </a:br>
            <a:r>
              <a:rPr lang="pt-BR" sz="5400" b="1" dirty="0">
                <a:latin typeface="+mn-lt"/>
                <a:cs typeface="Gotham Book" pitchFamily="50" charset="0"/>
              </a:rPr>
              <a:t>Fixa e Móvel</a:t>
            </a:r>
            <a:endParaRPr lang="pt-BR" sz="11500" b="1" dirty="0">
              <a:latin typeface="+mn-lt"/>
              <a:cs typeface="Gotham Book" pitchFamily="50" charset="0"/>
            </a:endParaRPr>
          </a:p>
        </p:txBody>
      </p:sp>
      <p:pic>
        <p:nvPicPr>
          <p:cNvPr id="14338" name="Picture 2" descr="Resultado de imagem para telefon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627" y="3300638"/>
            <a:ext cx="6197099" cy="27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7033" y="546409"/>
            <a:ext cx="9772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u="sng" dirty="0">
                <a:cs typeface="Gotham Book" pitchFamily="50" charset="0"/>
              </a:rPr>
              <a:t>Balanço Socioambiental</a:t>
            </a:r>
            <a:endParaRPr lang="pt-BR" sz="3600" u="sng" dirty="0">
              <a:cs typeface="Gotham Book" pitchFamily="50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97033" y="1504975"/>
            <a:ext cx="105938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Resolução n. 201/2015</a:t>
            </a:r>
          </a:p>
          <a:p>
            <a:pPr algn="just"/>
            <a:endParaRPr lang="pt-BR" sz="2000" dirty="0">
              <a:cs typeface="Gotham Book" pitchFamily="50" charset="0"/>
            </a:endParaRPr>
          </a:p>
          <a:p>
            <a:pPr algn="just"/>
            <a:r>
              <a:rPr lang="pt-BR" sz="2000" b="1" dirty="0">
                <a:cs typeface="Gotham Book" pitchFamily="50" charset="0"/>
              </a:rPr>
              <a:t>Ementa</a:t>
            </a:r>
            <a:r>
              <a:rPr lang="pt-BR" sz="2000" dirty="0">
                <a:cs typeface="Gotham Book" pitchFamily="50" charset="0"/>
              </a:rPr>
              <a:t>: Dispõe sobre a criação e competências das unidades ou núcleos socioambientais nos órgãos e conselhos do Poder Judiciário e implantação do respectivo Plano de Logística Sustentável (PLS-PJ).</a:t>
            </a:r>
          </a:p>
          <a:p>
            <a:pPr algn="just"/>
            <a:endParaRPr lang="pt-BR" sz="2000" dirty="0">
              <a:cs typeface="Gotham Book" pitchFamily="50" charset="0"/>
            </a:endParaRPr>
          </a:p>
          <a:p>
            <a:pPr lvl="1" algn="just"/>
            <a:r>
              <a:rPr lang="pt-BR" sz="2000" i="1" dirty="0"/>
              <a:t>Art. 9º O CNJ deverá publicar anualmente, por intermédio do Departamento de Pesquisas Judiciárias (DPJ), o Balanço Socioambiental do Poder Judiciário, fomentado por informações consolidadas nos relatórios de acompanhamento do PLS-PJ de todos os órgãos e conselhos do Poder Judiciário.</a:t>
            </a:r>
            <a:endParaRPr lang="pt-BR" sz="2000" dirty="0">
              <a:cs typeface="Gotham Book" pitchFamily="50" charset="0"/>
            </a:endParaRPr>
          </a:p>
          <a:p>
            <a:pPr algn="just"/>
            <a:endParaRPr lang="pt-BR" sz="2000" dirty="0"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53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537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  <a:t>Gasto relativo com telefonia fixa e móvel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2659"/>
            <a:ext cx="10658523" cy="52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58"/>
            <a:ext cx="10515600" cy="29763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11500" b="1" dirty="0">
                <a:latin typeface="+mn-lt"/>
                <a:cs typeface="Gotham Book" pitchFamily="50" charset="0"/>
              </a:rPr>
              <a:t>Energia elétrica</a:t>
            </a:r>
          </a:p>
        </p:txBody>
      </p:sp>
      <p:pic>
        <p:nvPicPr>
          <p:cNvPr id="13314" name="Picture 2" descr="Resultado de imagem para energia eletrica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63" b="92813" l="24048" r="74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805" y="3246239"/>
            <a:ext cx="4816390" cy="36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49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537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  <a:t>Consumo e gasto com energia elétrica no Poder Judiciário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71" y="685801"/>
            <a:ext cx="8822872" cy="4398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55C317-32D5-441D-949C-1F96B04D9FE9}"/>
              </a:ext>
            </a:extLst>
          </p:cNvPr>
          <p:cNvSpPr txBox="1"/>
          <p:nvPr/>
        </p:nvSpPr>
        <p:spPr>
          <a:xfrm>
            <a:off x="1567543" y="5288340"/>
            <a:ext cx="8278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Importância na qualidade dos dados, pois os valores atípicos de alguns tribunais distorcem as análises e prejudicam as comparações. Apesar do aumento, sem o valor atípico de um TJ, teríamos pequena redução.</a:t>
            </a:r>
          </a:p>
        </p:txBody>
      </p:sp>
    </p:spTree>
    <p:extLst>
      <p:ext uri="{BB962C8B-B14F-4D97-AF65-F5344CB8AC3E}">
        <p14:creationId xmlns:p14="http://schemas.microsoft.com/office/powerpoint/2010/main" val="1997439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58"/>
            <a:ext cx="10515600" cy="348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11500" b="1" dirty="0">
                <a:latin typeface="+mn-lt"/>
                <a:cs typeface="Gotham Book" pitchFamily="50" charset="0"/>
              </a:rPr>
              <a:t>Água e esgoto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721" y="3553812"/>
            <a:ext cx="2825415" cy="33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57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537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  <a:t>Consumo e gasto com água e esgoto no Poder Judiciário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13" y="860612"/>
            <a:ext cx="9977716" cy="52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79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58"/>
            <a:ext cx="10515600" cy="2413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9600" b="1" dirty="0">
                <a:latin typeface="+mn-lt"/>
                <a:cs typeface="Gotham Book" pitchFamily="50" charset="0"/>
              </a:rPr>
              <a:t>Gestão de resíduos</a:t>
            </a:r>
          </a:p>
        </p:txBody>
      </p:sp>
      <p:pic>
        <p:nvPicPr>
          <p:cNvPr id="1026" name="Picture 2" descr="Resultado de imagem para gestÃ£o de resÃ­du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9" y="3079376"/>
            <a:ext cx="3934385" cy="35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5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15744"/>
            <a:ext cx="4796118" cy="537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  <a:t>Destinação de resíduos de papel e plástico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7" y="941295"/>
            <a:ext cx="5714998" cy="45047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59" y="908092"/>
            <a:ext cx="5768788" cy="453796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423212" y="115744"/>
            <a:ext cx="4796118" cy="53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  <a:t>Destinação de resíduos de metal e vidro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522119-3014-4021-AF62-32D7845FBB52}"/>
              </a:ext>
            </a:extLst>
          </p:cNvPr>
          <p:cNvSpPr txBox="1"/>
          <p:nvPr/>
        </p:nvSpPr>
        <p:spPr>
          <a:xfrm>
            <a:off x="1589955" y="5804741"/>
            <a:ext cx="9666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Destinação de papel para reciclagem: 70% dos órgãos (em 2015 era 55%)</a:t>
            </a:r>
          </a:p>
          <a:p>
            <a:r>
              <a:rPr lang="pt-BR" sz="2400" b="1" dirty="0"/>
              <a:t>Destinação de plásticos: 54% dos órgãos (em 2015 era 36%)</a:t>
            </a:r>
          </a:p>
        </p:txBody>
      </p:sp>
    </p:spTree>
    <p:extLst>
      <p:ext uri="{BB962C8B-B14F-4D97-AF65-F5344CB8AC3E}">
        <p14:creationId xmlns:p14="http://schemas.microsoft.com/office/powerpoint/2010/main" val="3448321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58"/>
            <a:ext cx="10515600" cy="2413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6000" b="1" dirty="0">
                <a:latin typeface="+mn-lt"/>
                <a:cs typeface="Gotham Book" pitchFamily="50" charset="0"/>
              </a:rPr>
              <a:t>Qualidade de vida no trabalho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3" y="2380130"/>
            <a:ext cx="7429948" cy="34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7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7985" y="414233"/>
            <a:ext cx="4796118" cy="537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  <a:t>Ações e participações – </a:t>
            </a:r>
            <a:b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</a:b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  <a:t>Qualidade de Vida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619154" y="414233"/>
            <a:ext cx="4796118" cy="53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  <a:t>Ações e participações – 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otham Book" pitchFamily="50" charset="0"/>
              </a:rPr>
              <a:t>Ações solidárias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7" y="1065933"/>
            <a:ext cx="5555448" cy="472613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99" y="1065933"/>
            <a:ext cx="5302622" cy="47261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707134-ED1A-45E8-8028-128923BB5633}"/>
              </a:ext>
            </a:extLst>
          </p:cNvPr>
          <p:cNvSpPr txBox="1"/>
          <p:nvPr/>
        </p:nvSpPr>
        <p:spPr>
          <a:xfrm>
            <a:off x="2204357" y="5906366"/>
            <a:ext cx="770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Aumento em 3% nas ações de qualidade de vida e de 4,4% nas ações solidárias</a:t>
            </a:r>
          </a:p>
        </p:txBody>
      </p:sp>
    </p:spTree>
    <p:extLst>
      <p:ext uri="{BB962C8B-B14F-4D97-AF65-F5344CB8AC3E}">
        <p14:creationId xmlns:p14="http://schemas.microsoft.com/office/powerpoint/2010/main" val="2413155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58"/>
            <a:ext cx="10515600" cy="2413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6000" b="1" dirty="0">
                <a:latin typeface="+mn-lt"/>
                <a:cs typeface="Gotham Book" pitchFamily="50" charset="0"/>
              </a:rPr>
              <a:t>Capacitação socioambiental</a:t>
            </a:r>
          </a:p>
        </p:txBody>
      </p:sp>
      <p:pic>
        <p:nvPicPr>
          <p:cNvPr id="2050" name="Picture 2" descr="Resultado de imagem para socioambi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432703"/>
            <a:ext cx="39433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8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41639" y="419053"/>
            <a:ext cx="103538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/>
              <a:t>Como é feito o balanço socioambiental:</a:t>
            </a:r>
          </a:p>
          <a:p>
            <a:endParaRPr lang="pt-BR" sz="28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Dados </a:t>
            </a:r>
            <a:r>
              <a:rPr lang="pt-BR" sz="2000" b="1" dirty="0"/>
              <a:t>quantitativos</a:t>
            </a:r>
            <a:r>
              <a:rPr lang="pt-BR" sz="2000" dirty="0"/>
              <a:t> extraídos do sistema PLS-PJ, conforme Anexo 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Dados </a:t>
            </a:r>
            <a:r>
              <a:rPr lang="pt-BR" sz="2000" b="1" dirty="0"/>
              <a:t>qualitativos</a:t>
            </a:r>
            <a:r>
              <a:rPr lang="pt-BR" sz="2000" dirty="0"/>
              <a:t> provenientes dos relatórios de desempenho.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lvl="3"/>
            <a:r>
              <a:rPr lang="pt-BR" i="1" dirty="0"/>
              <a:t>Art. 23. Ao final de cada ano deverá ser elaborado por cada órgão e conselho do Poder Judiciário relatório de desempenho do PLS-PJ, contendo:</a:t>
            </a:r>
          </a:p>
          <a:p>
            <a:pPr lvl="3"/>
            <a:r>
              <a:rPr lang="pt-BR" i="1" dirty="0"/>
              <a:t>I – consolidação dos resultados alcançados;</a:t>
            </a:r>
          </a:p>
          <a:p>
            <a:pPr lvl="3"/>
            <a:r>
              <a:rPr lang="pt-BR" i="1" dirty="0"/>
              <a:t>II – a evolução do desempenho dos indicadores estratégicos do Poder Judiciário com foco socioambiental e econômico, de acordo com o previsto no Anexo I;</a:t>
            </a:r>
          </a:p>
          <a:p>
            <a:pPr lvl="3"/>
            <a:r>
              <a:rPr lang="pt-BR" i="1" dirty="0"/>
              <a:t>III – identificação das ações a serem desenvolvidas ou modificadas para o ano subsequente.</a:t>
            </a:r>
          </a:p>
          <a:p>
            <a:pPr lvl="3"/>
            <a:endParaRPr lang="pt-BR" i="1" dirty="0"/>
          </a:p>
          <a:p>
            <a:pPr lvl="3"/>
            <a:r>
              <a:rPr lang="pt-BR" i="1" dirty="0"/>
              <a:t>§ 1º </a:t>
            </a:r>
            <a:r>
              <a:rPr lang="pt-BR" b="1" i="1" dirty="0"/>
              <a:t>Os relatórios deverão ser publicados no sítio dos respectivos órgãos e conselhos do Poder Judiciário e encaminhados, em forma eletrônica, ao CNJ </a:t>
            </a:r>
            <a:r>
              <a:rPr lang="pt-BR" i="1" dirty="0"/>
              <a:t>até o dia 20 de dezembro do ano corrente pela autoridade competente do órgão ou conselho.</a:t>
            </a:r>
          </a:p>
          <a:p>
            <a:pPr lvl="3"/>
            <a:r>
              <a:rPr lang="pt-BR" i="1" dirty="0"/>
              <a:t>§ 2º </a:t>
            </a:r>
            <a:r>
              <a:rPr lang="pt-BR" b="1" i="1" dirty="0"/>
              <a:t>O DPJ disponibilizará aos órgãos e conselhos do Poder Judiciário acesso ao sistema informatizado para compilação das informações quanto ao PLS-PJ </a:t>
            </a:r>
            <a:r>
              <a:rPr lang="pt-BR" i="1" dirty="0"/>
              <a:t>com o objetivo de padronizar o envio e recebimento de dados e facilitar a análise dos indicadores que avaliarão o índice de sustentabilidade das instituições.</a:t>
            </a:r>
            <a:endParaRPr lang="pt-BR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2979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143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Ações de capacitação socioambiental no Poder Judiciário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4143" y="1114285"/>
            <a:ext cx="9507071" cy="462943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B7A9252-FD61-448A-8C92-09D3FB9B3846}"/>
              </a:ext>
            </a:extLst>
          </p:cNvPr>
          <p:cNvSpPr txBox="1"/>
          <p:nvPr/>
        </p:nvSpPr>
        <p:spPr>
          <a:xfrm>
            <a:off x="2204357" y="5906366"/>
            <a:ext cx="770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Redução de 17% nas ações de capacitação socioambiental</a:t>
            </a:r>
          </a:p>
        </p:txBody>
      </p:sp>
    </p:spTree>
    <p:extLst>
      <p:ext uri="{BB962C8B-B14F-4D97-AF65-F5344CB8AC3E}">
        <p14:creationId xmlns:p14="http://schemas.microsoft.com/office/powerpoint/2010/main" val="420895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440" y="1212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b="1" dirty="0">
                <a:latin typeface="+mn-lt"/>
                <a:cs typeface="Gotham Book" pitchFamily="50" charset="0"/>
              </a:rPr>
              <a:t>Boas práticas dos tribunais </a:t>
            </a:r>
            <a:br>
              <a:rPr lang="pt-BR" sz="3600" b="1" dirty="0">
                <a:latin typeface="+mn-lt"/>
                <a:cs typeface="Gotham Book" pitchFamily="50" charset="0"/>
              </a:rPr>
            </a:br>
            <a:r>
              <a:rPr lang="pt-BR" sz="3600" b="1" dirty="0">
                <a:latin typeface="+mn-lt"/>
                <a:cs typeface="Gotham Book" pitchFamily="50" charset="0"/>
              </a:rPr>
              <a:t>Constantes dos relatórios de desempenho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" y="1446848"/>
            <a:ext cx="10515600" cy="4351338"/>
          </a:xfrm>
        </p:spPr>
        <p:txBody>
          <a:bodyPr>
            <a:noAutofit/>
          </a:bodyPr>
          <a:lstStyle/>
          <a:p>
            <a:r>
              <a:rPr lang="pt-BR" sz="2400" b="1" dirty="0"/>
              <a:t>TJAC</a:t>
            </a:r>
          </a:p>
          <a:p>
            <a:pPr lvl="1" algn="just"/>
            <a:r>
              <a:rPr lang="pt-BR" dirty="0"/>
              <a:t>O Tribunal de Justiça do Estado do Acre (TJAC) fez entrega de 1,6 mil cartuchos e toners de impressoras usados para a Associação de Pais e Amigos dos Excepcionais do Estado do Acre (APAE). Os cartuchos doados à associação serão revendidos a empresas com finalidade de serem </a:t>
            </a:r>
            <a:r>
              <a:rPr lang="pt-BR" dirty="0" err="1"/>
              <a:t>remanufaturados</a:t>
            </a:r>
            <a:r>
              <a:rPr lang="pt-BR" dirty="0"/>
              <a:t>, assim, não será realizado o descarte do produto de forma indevida e a APAE gerenciará essa destinação em seu próprio benefício.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Instituição do </a:t>
            </a:r>
            <a:r>
              <a:rPr lang="pt-BR" dirty="0" err="1"/>
              <a:t>teletrabalho</a:t>
            </a:r>
            <a:r>
              <a:rPr lang="pt-BR" dirty="0"/>
              <a:t> com objetivo de contribuir para a política de sustentabilidade ambiental do TJAC, com a diminuição de poluentes e a redução no consumo de água, esgoto, energia elétrica, papel e de outros bens e serviços disponibilizados nos órgãos do Poder Judiciário do Estado do Acre. Lembrando que a Resolução CNJ 227/2016 regulamentou o </a:t>
            </a:r>
            <a:r>
              <a:rPr lang="pt-BR" dirty="0" err="1"/>
              <a:t>teletrabalho</a:t>
            </a:r>
            <a:r>
              <a:rPr lang="pt-BR" dirty="0"/>
              <a:t> no Poder Judiciário.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0139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32046"/>
            <a:ext cx="10515600" cy="4351338"/>
          </a:xfrm>
        </p:spPr>
        <p:txBody>
          <a:bodyPr>
            <a:noAutofit/>
          </a:bodyPr>
          <a:lstStyle/>
          <a:p>
            <a:r>
              <a:rPr lang="pt-BR" b="1" dirty="0"/>
              <a:t>TJDFT</a:t>
            </a:r>
          </a:p>
          <a:p>
            <a:pPr marL="457200" lvl="1" indent="0" algn="just">
              <a:buNone/>
            </a:pPr>
            <a:r>
              <a:rPr lang="pt-BR" sz="2800" dirty="0"/>
              <a:t>Mudança no modelo de prestação de serviços de mobilidade, o MOB-Jus. Tal modelo apresenta baixo custo em relação ao serviço de transporte tradicional (com veículos próprios e motoristas terceirizados) e aos demais modelos existentes, como locação de veículos ou contratação de serviços fixos de taxis. O MOB-Jus permite o pagamento pelo tempo e distancia efetivamente utilizados e são monitorados pelo TJDFT. </a:t>
            </a:r>
          </a:p>
          <a:p>
            <a:pPr marL="457200" lvl="1" indent="0" algn="just">
              <a:buNone/>
            </a:pPr>
            <a:r>
              <a:rPr lang="pt-BR" sz="2800" dirty="0"/>
              <a:t>	</a:t>
            </a:r>
          </a:p>
          <a:p>
            <a:pPr marL="457200" lvl="1" indent="0" algn="just">
              <a:buNone/>
            </a:pPr>
            <a:r>
              <a:rPr lang="pt-BR" sz="2800" dirty="0"/>
              <a:t>Na época da elaboração do relatório de desempenho, o MOB-Jus estava funcionando como projeto-piloto.</a:t>
            </a:r>
          </a:p>
          <a:p>
            <a:pPr lvl="1"/>
            <a:endParaRPr lang="pt-BR" sz="2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AC1120D-17BC-4FC1-9742-332F4523F910}"/>
              </a:ext>
            </a:extLst>
          </p:cNvPr>
          <p:cNvSpPr txBox="1">
            <a:spLocks/>
          </p:cNvSpPr>
          <p:nvPr/>
        </p:nvSpPr>
        <p:spPr>
          <a:xfrm>
            <a:off x="47244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  <a:cs typeface="Gotham Book" pitchFamily="50" charset="0"/>
              </a:rPr>
              <a:t>Boas práticas</a:t>
            </a:r>
          </a:p>
        </p:txBody>
      </p:sp>
    </p:spTree>
    <p:extLst>
      <p:ext uri="{BB962C8B-B14F-4D97-AF65-F5344CB8AC3E}">
        <p14:creationId xmlns:p14="http://schemas.microsoft.com/office/powerpoint/2010/main" val="1522745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17905"/>
            <a:ext cx="10515600" cy="4351338"/>
          </a:xfrm>
        </p:spPr>
        <p:txBody>
          <a:bodyPr>
            <a:noAutofit/>
          </a:bodyPr>
          <a:lstStyle/>
          <a:p>
            <a:r>
              <a:rPr lang="pt-BR" b="1" dirty="0"/>
              <a:t>TRF da 5ª região</a:t>
            </a:r>
          </a:p>
          <a:p>
            <a:pPr lvl="1" algn="just"/>
            <a:r>
              <a:rPr lang="pt-BR" sz="2800" dirty="0"/>
              <a:t>Economia em energia elétrica pela redução do funcionamento do ar condicionado; troca de lâmpadas do edifício sede por LED; modernização dos elevadores do edifício sede.</a:t>
            </a:r>
          </a:p>
          <a:p>
            <a:pPr lvl="1" algn="just"/>
            <a:endParaRPr lang="pt-BR" sz="2800" dirty="0"/>
          </a:p>
          <a:p>
            <a:pPr lvl="1" algn="just"/>
            <a:r>
              <a:rPr lang="pt-BR" sz="2800" dirty="0"/>
              <a:t>Ações solidárias: Mamógrafo móvel (que atendeu 55 mulheres, terceirizadas do TRF5, TRT, TJ, TCE e da Comunidade do Pilar (Recife-PE)); Arrecadação de brinquedos para doação à Comunidade do Pilar; Arrecadação bimestral de Cestas Básicas.</a:t>
            </a:r>
          </a:p>
          <a:p>
            <a:pPr lvl="1" algn="just"/>
            <a:endParaRPr lang="pt-BR" sz="2800" dirty="0"/>
          </a:p>
          <a:p>
            <a:pPr lvl="1" algn="just"/>
            <a:r>
              <a:rPr lang="pt-BR" sz="2800" dirty="0"/>
              <a:t>Ação de sensibilização: arrecadação e doação de papéis para a ONG Moradia e Cidadania. </a:t>
            </a:r>
          </a:p>
          <a:p>
            <a:pPr lvl="1" algn="just"/>
            <a:endParaRPr lang="pt-BR" sz="2800" dirty="0"/>
          </a:p>
          <a:p>
            <a:pPr algn="just"/>
            <a:endParaRPr lang="pt-BR" dirty="0"/>
          </a:p>
          <a:p>
            <a:pPr lvl="1"/>
            <a:endParaRPr lang="pt-BR" sz="2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B8E7C54-FDF8-48C7-9BAD-71DBDB93DA91}"/>
              </a:ext>
            </a:extLst>
          </p:cNvPr>
          <p:cNvSpPr txBox="1">
            <a:spLocks/>
          </p:cNvSpPr>
          <p:nvPr/>
        </p:nvSpPr>
        <p:spPr>
          <a:xfrm>
            <a:off x="47244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  <a:cs typeface="Gotham Book" pitchFamily="50" charset="0"/>
              </a:rPr>
              <a:t>Boas práticas</a:t>
            </a:r>
          </a:p>
        </p:txBody>
      </p:sp>
    </p:spTree>
    <p:extLst>
      <p:ext uri="{BB962C8B-B14F-4D97-AF65-F5344CB8AC3E}">
        <p14:creationId xmlns:p14="http://schemas.microsoft.com/office/powerpoint/2010/main" val="112178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55211"/>
            <a:ext cx="10988040" cy="5448620"/>
          </a:xfrm>
        </p:spPr>
        <p:txBody>
          <a:bodyPr>
            <a:noAutofit/>
          </a:bodyPr>
          <a:lstStyle/>
          <a:p>
            <a:r>
              <a:rPr lang="pt-BR" sz="2700" b="1" dirty="0"/>
              <a:t>TST</a:t>
            </a:r>
          </a:p>
          <a:p>
            <a:pPr lvl="1"/>
            <a:r>
              <a:rPr lang="pt-BR" sz="2700" dirty="0"/>
              <a:t>Compostagem e geração de mudas </a:t>
            </a:r>
          </a:p>
          <a:p>
            <a:pPr lvl="2"/>
            <a:r>
              <a:rPr lang="pt-BR" sz="2700" i="1" dirty="0"/>
              <a:t>Evita poluição</a:t>
            </a:r>
          </a:p>
          <a:p>
            <a:pPr lvl="2"/>
            <a:r>
              <a:rPr lang="pt-BR" sz="2700" i="1" dirty="0"/>
              <a:t>Economia – a matéria orgânica é utilizada nos jardins, substituindo gradativamente o adubo industrial. </a:t>
            </a:r>
            <a:endParaRPr lang="pt-BR" sz="2700" dirty="0"/>
          </a:p>
          <a:p>
            <a:pPr lvl="2"/>
            <a:r>
              <a:rPr lang="pt-BR" sz="2700" i="1" dirty="0"/>
              <a:t>Os resíduos orgânicos são gerados pelo tribunal (exemplo: resíduos orgânicos dos restaurantes) e recebidos de outros órgãos para sua gestão no processo de compostagem. </a:t>
            </a:r>
          </a:p>
          <a:p>
            <a:pPr lvl="2"/>
            <a:r>
              <a:rPr lang="pt-BR" sz="2700" i="1" dirty="0"/>
              <a:t>Em 2017, as quase 24 toneladas de borra de café produzidas por mês pelo Tribunal foram utilizadas para o processo de compostagem, que tem gerado adubo para os jardins e árvores do TST. O processo aproveita ainda borra gerada por outros tribunais do DF – STJ, STM, TRT10 e TRF1. </a:t>
            </a:r>
            <a:r>
              <a:rPr lang="pt-BR" sz="2700" dirty="0"/>
              <a:t>	</a:t>
            </a:r>
          </a:p>
          <a:p>
            <a:pPr lvl="2"/>
            <a:endParaRPr lang="pt-BR" sz="27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679A8F8-BEAF-4227-B9C8-51356FEE074D}"/>
              </a:ext>
            </a:extLst>
          </p:cNvPr>
          <p:cNvSpPr txBox="1">
            <a:spLocks/>
          </p:cNvSpPr>
          <p:nvPr/>
        </p:nvSpPr>
        <p:spPr>
          <a:xfrm>
            <a:off x="47244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  <a:cs typeface="Gotham Book" pitchFamily="50" charset="0"/>
              </a:rPr>
              <a:t>Boas práticas</a:t>
            </a:r>
          </a:p>
        </p:txBody>
      </p:sp>
    </p:spTree>
    <p:extLst>
      <p:ext uri="{BB962C8B-B14F-4D97-AF65-F5344CB8AC3E}">
        <p14:creationId xmlns:p14="http://schemas.microsoft.com/office/powerpoint/2010/main" val="3048383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2048"/>
            <a:ext cx="10515600" cy="4351338"/>
          </a:xfrm>
        </p:spPr>
        <p:txBody>
          <a:bodyPr>
            <a:normAutofit/>
          </a:bodyPr>
          <a:lstStyle/>
          <a:p>
            <a:r>
              <a:rPr lang="pt-BR" b="1" dirty="0"/>
              <a:t>TST</a:t>
            </a:r>
          </a:p>
          <a:p>
            <a:pPr lvl="1" algn="just"/>
            <a:r>
              <a:rPr lang="pt-BR" sz="2800" b="1" dirty="0"/>
              <a:t>Veículos/Combustível</a:t>
            </a:r>
            <a:r>
              <a:rPr lang="pt-BR" sz="2800" dirty="0"/>
              <a:t>: Nos eventos promovidos pelo Tribunal, a autorização de traslado passou a ser restrita ao Presidente, ao Vice-Presidente e ao Corregedor dos Tribunais Regionais do Trabalho. Nos eventos da ENAMAT, o Desembargador Diretor de Escola também tem direito. </a:t>
            </a:r>
          </a:p>
          <a:p>
            <a:pPr lvl="1" algn="just"/>
            <a:endParaRPr lang="pt-BR" sz="2800" dirty="0"/>
          </a:p>
          <a:p>
            <a:pPr lvl="1" algn="just"/>
            <a:r>
              <a:rPr lang="pt-BR" sz="2800" dirty="0"/>
              <a:t>Para os veículos de serviço, priorizou-se o uso dos veículos coletivos, de maneira a </a:t>
            </a:r>
            <a:r>
              <a:rPr lang="pt-BR" sz="2800" b="1" dirty="0"/>
              <a:t>otimizar o uso da frota e diminuir o consumo de combustível</a:t>
            </a:r>
            <a:r>
              <a:rPr lang="pt-BR" sz="2800" dirty="0"/>
              <a:t>. 	</a:t>
            </a:r>
          </a:p>
          <a:p>
            <a:pPr lvl="1"/>
            <a:endParaRPr lang="pt-BR" sz="28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2822907-7A52-4B21-8177-D4B0E7140C9E}"/>
              </a:ext>
            </a:extLst>
          </p:cNvPr>
          <p:cNvSpPr txBox="1">
            <a:spLocks/>
          </p:cNvSpPr>
          <p:nvPr/>
        </p:nvSpPr>
        <p:spPr>
          <a:xfrm>
            <a:off x="47244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  <a:cs typeface="Gotham Book" pitchFamily="50" charset="0"/>
              </a:rPr>
              <a:t>Boas práticas</a:t>
            </a:r>
          </a:p>
        </p:txBody>
      </p:sp>
    </p:spTree>
    <p:extLst>
      <p:ext uri="{BB962C8B-B14F-4D97-AF65-F5344CB8AC3E}">
        <p14:creationId xmlns:p14="http://schemas.microsoft.com/office/powerpoint/2010/main" val="1046040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STM	</a:t>
            </a:r>
          </a:p>
          <a:p>
            <a:pPr lvl="1"/>
            <a:r>
              <a:rPr lang="pt-BR" sz="2800" dirty="0"/>
              <a:t>Ação de inclusão: curso de Libras</a:t>
            </a:r>
          </a:p>
          <a:p>
            <a:pPr lvl="1"/>
            <a:endParaRPr lang="pt-BR" sz="2800" dirty="0"/>
          </a:p>
          <a:p>
            <a:r>
              <a:rPr lang="pt-BR" dirty="0"/>
              <a:t>TRE-SP</a:t>
            </a:r>
          </a:p>
          <a:p>
            <a:pPr lvl="1" algn="just"/>
            <a:r>
              <a:rPr lang="pt-BR" sz="2800" dirty="0"/>
              <a:t>Realização do Dia D – dia do descarte: ação promovida desde 2015 que consiste na dedicação de parte das horas de trabalho em um dia específico do ano para realizar a separação e o descarte de materiais desnecessários (jornais, revistas, calendários antigos, canetas que não funcionam)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BD69F37-8D93-4364-AB34-BD3661FE1F78}"/>
              </a:ext>
            </a:extLst>
          </p:cNvPr>
          <p:cNvSpPr txBox="1">
            <a:spLocks/>
          </p:cNvSpPr>
          <p:nvPr/>
        </p:nvSpPr>
        <p:spPr>
          <a:xfrm>
            <a:off x="47244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  <a:cs typeface="Gotham Book" pitchFamily="50" charset="0"/>
              </a:rPr>
              <a:t>Boas práticas</a:t>
            </a:r>
          </a:p>
        </p:txBody>
      </p:sp>
    </p:spTree>
    <p:extLst>
      <p:ext uri="{BB962C8B-B14F-4D97-AF65-F5344CB8AC3E}">
        <p14:creationId xmlns:p14="http://schemas.microsoft.com/office/powerpoint/2010/main" val="3879394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43" y="1253331"/>
            <a:ext cx="10891157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600" dirty="0"/>
              <a:t>Secretaria Especial de Programas, Pesquisas e Gestão Estratégica</a:t>
            </a:r>
          </a:p>
          <a:p>
            <a:pPr marL="0" indent="0" algn="ctr">
              <a:buNone/>
            </a:pPr>
            <a:r>
              <a:rPr lang="pt-BR" sz="3600" dirty="0"/>
              <a:t>Departamento de Pesquisas Judiciárias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dirty="0">
                <a:hlinkClick r:id="rId2"/>
              </a:rPr>
              <a:t>indicadorespls@cnj.jus.br</a:t>
            </a:r>
            <a:endParaRPr lang="pt-BR" dirty="0"/>
          </a:p>
          <a:p>
            <a:pPr marL="0" indent="0" algn="ctr">
              <a:buNone/>
            </a:pPr>
            <a:r>
              <a:rPr lang="pt-BR" sz="2800" dirty="0"/>
              <a:t>(61) 2326 5266 / 5268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dirty="0">
                <a:hlinkClick r:id="rId3"/>
              </a:rPr>
              <a:t>www.cnj.jus.br/pesquisas-judiciarias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8605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63941" y="296389"/>
            <a:ext cx="1035382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Prazos </a:t>
            </a:r>
          </a:p>
          <a:p>
            <a:endParaRPr lang="pt-BR" sz="2200" b="1" u="sng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Dados estatísticos anuais do sistema PLS-PJ: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/>
              <a:t>Até o dia 28 de fevereiro de cada ano.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Dados estatísticos mensais do sistema PLS-PJ: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/>
              <a:t>Até o dia 20 do mês subsequente.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Relatório de desempenho: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/>
              <a:t>Até o dia 28 de fevereiro de cada ano.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/>
              <a:t>Envio pelo </a:t>
            </a:r>
            <a:r>
              <a:rPr lang="pt-BR" sz="2200" dirty="0" err="1"/>
              <a:t>Cumprdec</a:t>
            </a:r>
            <a:r>
              <a:rPr lang="pt-BR" sz="2200" dirty="0"/>
              <a:t> ou pelo e-mail.</a:t>
            </a:r>
          </a:p>
          <a:p>
            <a:pPr lvl="1"/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Em 2018 foi solicitada prorrogação. Concedida até o dia </a:t>
            </a:r>
            <a:r>
              <a:rPr lang="pt-BR" sz="2200" b="1" dirty="0"/>
              <a:t>31 de março de 2018.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2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Em 10 de maio de 2018 foi feito processo de</a:t>
            </a:r>
            <a:r>
              <a:rPr lang="pt-BR" sz="2200" b="1" dirty="0"/>
              <a:t> auditoria para correção da série histórica. Prazo de resposta: 10 dias.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2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Até agosto de 2018 tribunais ainda estavam retificando.</a:t>
            </a:r>
            <a:endParaRPr lang="pt-BR" sz="22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667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4548" y="705388"/>
            <a:ext cx="5061466" cy="4661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+mn-lt"/>
              </a:rPr>
              <a:t>Resolução CNJ 201/2015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2246" y="1724705"/>
            <a:ext cx="5153891" cy="823912"/>
          </a:xfrm>
        </p:spPr>
        <p:txBody>
          <a:bodyPr>
            <a:noAutofit/>
          </a:bodyPr>
          <a:lstStyle/>
          <a:p>
            <a:r>
              <a:rPr lang="pt-BR" sz="2800" dirty="0"/>
              <a:t>Achados da Auditoria do TCU (realizada em 2017)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2246" y="2548617"/>
            <a:ext cx="5391397" cy="2541938"/>
          </a:xfrm>
        </p:spPr>
        <p:txBody>
          <a:bodyPr/>
          <a:lstStyle/>
          <a:p>
            <a:r>
              <a:rPr lang="pt-BR" dirty="0"/>
              <a:t>51% das instituições pesquisadas não possuem PLS (em </a:t>
            </a:r>
            <a:r>
              <a:rPr lang="pt-BR" u="sng" dirty="0"/>
              <a:t>toda a Administração Pública Federal</a:t>
            </a:r>
            <a:r>
              <a:rPr lang="pt-BR" dirty="0"/>
              <a:t>).</a:t>
            </a:r>
          </a:p>
          <a:p>
            <a:r>
              <a:rPr lang="pt-BR" dirty="0"/>
              <a:t>Ausência de núcleo socioambiental dificulta as ações de sustentabilidade.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02826" y="1724705"/>
            <a:ext cx="5183188" cy="823912"/>
          </a:xfrm>
        </p:spPr>
        <p:txBody>
          <a:bodyPr>
            <a:noAutofit/>
          </a:bodyPr>
          <a:lstStyle/>
          <a:p>
            <a:r>
              <a:rPr lang="pt-BR" sz="2800" dirty="0"/>
              <a:t>Implementação da Resolução CNJ 201/2015 (dados atuais)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02826" y="2548617"/>
            <a:ext cx="5482772" cy="3373211"/>
          </a:xfrm>
        </p:spPr>
        <p:txBody>
          <a:bodyPr/>
          <a:lstStyle/>
          <a:p>
            <a:r>
              <a:rPr lang="pt-BR" dirty="0"/>
              <a:t>96% dos tribunais/conselhos possuem PLS aprovado.</a:t>
            </a:r>
          </a:p>
          <a:p>
            <a:r>
              <a:rPr lang="pt-BR" dirty="0"/>
              <a:t>99% dos tribunais/conselhos possuem Núcleo ou Unidade Socioambiental constituída. Além das unidades, eles possuem também Comissão Gestora do PLS (prevista na Resolução).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979667" y="615296"/>
            <a:ext cx="3707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Auditoria do TCU</a:t>
            </a:r>
            <a:endParaRPr lang="pt-BR" sz="3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1DEA81A-15A3-4A52-978B-935D9B48E81E}"/>
              </a:ext>
            </a:extLst>
          </p:cNvPr>
          <p:cNvSpPr/>
          <p:nvPr/>
        </p:nvSpPr>
        <p:spPr>
          <a:xfrm>
            <a:off x="243168" y="268625"/>
            <a:ext cx="5690475" cy="579588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80FAE10-0839-4209-9166-BB38FEFF1901}"/>
              </a:ext>
            </a:extLst>
          </p:cNvPr>
          <p:cNvSpPr/>
          <p:nvPr/>
        </p:nvSpPr>
        <p:spPr>
          <a:xfrm>
            <a:off x="6205785" y="254222"/>
            <a:ext cx="5690475" cy="579588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34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791" y="179250"/>
            <a:ext cx="10835244" cy="5201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b="1" dirty="0">
                <a:latin typeface="+mn-lt"/>
                <a:cs typeface="Gotham Book" pitchFamily="50" charset="0"/>
              </a:rPr>
              <a:t>Indicadores </a:t>
            </a:r>
          </a:p>
        </p:txBody>
      </p:sp>
      <p:pic>
        <p:nvPicPr>
          <p:cNvPr id="1026" name="Picture 2" descr="Resultado de imagem para papel 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2" b="93000" l="5378" r="97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68" y="966987"/>
            <a:ext cx="1322302" cy="10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Ã¡gua envasada 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57" y="3593640"/>
            <a:ext cx="2073567" cy="160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impressoras png">
            <a:extLst>
              <a:ext uri="{FF2B5EF4-FFF2-40B4-BE49-F238E27FC236}">
                <a16:creationId xmlns:a16="http://schemas.microsoft.com/office/drawing/2014/main" id="{AF85EF54-BAC7-4A60-BD5C-27F3A2C9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2093" y="1739904"/>
            <a:ext cx="1997160" cy="13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telefonia png">
            <a:extLst>
              <a:ext uri="{FF2B5EF4-FFF2-40B4-BE49-F238E27FC236}">
                <a16:creationId xmlns:a16="http://schemas.microsoft.com/office/drawing/2014/main" id="{676319E9-7B5A-4AE3-BD0B-A8311E9A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1385" y="4645368"/>
            <a:ext cx="2521409" cy="11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m para energia eletrica png">
            <a:extLst>
              <a:ext uri="{FF2B5EF4-FFF2-40B4-BE49-F238E27FC236}">
                <a16:creationId xmlns:a16="http://schemas.microsoft.com/office/drawing/2014/main" id="{0242F329-828A-44D2-8A85-A7114388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63" b="92813" l="24048" r="74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939" y="1457145"/>
            <a:ext cx="1674747" cy="12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m relacionada">
            <a:extLst>
              <a:ext uri="{FF2B5EF4-FFF2-40B4-BE49-F238E27FC236}">
                <a16:creationId xmlns:a16="http://schemas.microsoft.com/office/drawing/2014/main" id="{EAAAF6E3-D906-450D-8B59-45261ED2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B"/>
              </a:clrFrom>
              <a:clrTo>
                <a:srgbClr val="F1F1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4" y="2327076"/>
            <a:ext cx="1111764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m relacionada">
            <a:extLst>
              <a:ext uri="{FF2B5EF4-FFF2-40B4-BE49-F238E27FC236}">
                <a16:creationId xmlns:a16="http://schemas.microsoft.com/office/drawing/2014/main" id="{35F35C70-3C5D-465D-A81C-00C432B99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6329" y="2990778"/>
            <a:ext cx="2183315" cy="110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A520A7C-130A-47BA-A22F-2206232164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218" y="5456910"/>
            <a:ext cx="2391382" cy="142613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054170" y="1119607"/>
            <a:ext cx="271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Consumo de Papel</a:t>
            </a:r>
            <a:endParaRPr lang="pt-BR" sz="2200" i="1" dirty="0">
              <a:effectLst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07261" y="2135922"/>
            <a:ext cx="1919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Copos descartáveis</a:t>
            </a:r>
            <a:endParaRPr lang="pt-BR" sz="2200" i="1" dirty="0">
              <a:effectLst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700152" y="4040652"/>
            <a:ext cx="1740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Água envasada</a:t>
            </a:r>
            <a:endParaRPr lang="pt-BR" sz="2200" i="1" dirty="0"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556179" y="1637123"/>
            <a:ext cx="1208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Energia Elétrica</a:t>
            </a:r>
            <a:endParaRPr lang="pt-BR" sz="2200" i="1" dirty="0">
              <a:effectLst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5477" y="3123756"/>
            <a:ext cx="922330" cy="1082549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4841067" y="3194127"/>
            <a:ext cx="1208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Água e Esgoto</a:t>
            </a:r>
            <a:endParaRPr lang="pt-BR" sz="2200" i="1" dirty="0">
              <a:effectLst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127212" y="4193720"/>
            <a:ext cx="3106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Telefonia fixa e móvel</a:t>
            </a:r>
            <a:endParaRPr lang="pt-BR" sz="2200" i="1" dirty="0">
              <a:effectLst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0215358" y="1278239"/>
            <a:ext cx="1877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Impressão</a:t>
            </a:r>
            <a:endParaRPr lang="pt-BR" sz="2200" i="1" dirty="0">
              <a:effectLst/>
            </a:endParaRPr>
          </a:p>
        </p:txBody>
      </p:sp>
      <p:pic>
        <p:nvPicPr>
          <p:cNvPr id="24" name="Picture 2" descr="Resultado de imagem para reforma 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7464" y="1723562"/>
            <a:ext cx="1302143" cy="7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7629897" y="1350439"/>
            <a:ext cx="1529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Reformas</a:t>
            </a:r>
            <a:endParaRPr lang="pt-BR" sz="2200" i="1" dirty="0">
              <a:effectLst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531974" y="4596918"/>
            <a:ext cx="1529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Limpeza</a:t>
            </a:r>
            <a:endParaRPr lang="pt-BR" sz="2200" i="1" dirty="0">
              <a:effectLst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517564" y="5426299"/>
            <a:ext cx="1450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Vigilância</a:t>
            </a:r>
            <a:endParaRPr lang="pt-BR" sz="2200" i="1" dirty="0">
              <a:effectLst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691814" y="2779822"/>
            <a:ext cx="3106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Veículos/Combustível</a:t>
            </a:r>
            <a:endParaRPr lang="pt-BR" sz="2200" i="1" dirty="0">
              <a:effectLst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610082" y="4607629"/>
            <a:ext cx="2765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Qualidade de vida e capacitação</a:t>
            </a:r>
            <a:endParaRPr lang="pt-BR" sz="2200" i="1" dirty="0">
              <a:effectLst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11" y="5933776"/>
            <a:ext cx="798625" cy="798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11" y="5137248"/>
            <a:ext cx="1419901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52176"/>
            <a:ext cx="10515600" cy="5563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13800" b="1" dirty="0">
                <a:latin typeface="+mn-lt"/>
                <a:cs typeface="Gotham Book" pitchFamily="50" charset="0"/>
              </a:rPr>
              <a:t>Papel</a:t>
            </a:r>
          </a:p>
        </p:txBody>
      </p:sp>
      <p:pic>
        <p:nvPicPr>
          <p:cNvPr id="9" name="Picture 2" descr="Resultado de imagem para papel 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2" b="93000" l="5378" r="97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624" y="3276003"/>
            <a:ext cx="3618134" cy="29683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papel reciclado 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82500" l="8007" r="90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848" t="26105" r="7866" b="16210"/>
          <a:stretch/>
        </p:blipFill>
        <p:spPr bwMode="auto">
          <a:xfrm>
            <a:off x="838200" y="3938589"/>
            <a:ext cx="2658979" cy="19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7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50B826D-06E0-4D81-B225-668B77C374A0}"/>
              </a:ext>
            </a:extLst>
          </p:cNvPr>
          <p:cNvSpPr txBox="1">
            <a:spLocks/>
          </p:cNvSpPr>
          <p:nvPr/>
        </p:nvSpPr>
        <p:spPr>
          <a:xfrm>
            <a:off x="1187725" y="522607"/>
            <a:ext cx="9919546" cy="427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  <a:cs typeface="Gotham Book" pitchFamily="50" charset="0"/>
              </a:rPr>
              <a:t>Consumo de papel em resmas no Poder Judiciário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C36034-3F2F-4FA2-B7BE-F5624CC17372}"/>
              </a:ext>
            </a:extLst>
          </p:cNvPr>
          <p:cNvSpPr txBox="1"/>
          <p:nvPr/>
        </p:nvSpPr>
        <p:spPr>
          <a:xfrm>
            <a:off x="489376" y="5657671"/>
            <a:ext cx="1088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CE198-E98E-447F-A5C1-CD4E61A79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11" y="1262130"/>
            <a:ext cx="9036846" cy="50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7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DC047-8F96-4D71-B5E4-3EE09A5BF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16" y="914399"/>
            <a:ext cx="9779513" cy="503267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12B0113-514A-4428-80DC-8CF66341239E}"/>
              </a:ext>
            </a:extLst>
          </p:cNvPr>
          <p:cNvSpPr txBox="1">
            <a:spLocks/>
          </p:cNvSpPr>
          <p:nvPr/>
        </p:nvSpPr>
        <p:spPr>
          <a:xfrm>
            <a:off x="1209616" y="326664"/>
            <a:ext cx="9919546" cy="427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  <a:cs typeface="Gotham Book" pitchFamily="50" charset="0"/>
              </a:rPr>
              <a:t>Consumo de papel em resmas no Poder Judiciário </a:t>
            </a:r>
          </a:p>
        </p:txBody>
      </p:sp>
    </p:spTree>
    <p:extLst>
      <p:ext uri="{BB962C8B-B14F-4D97-AF65-F5344CB8AC3E}">
        <p14:creationId xmlns:p14="http://schemas.microsoft.com/office/powerpoint/2010/main" val="2940701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9978</TotalTime>
  <Words>2100</Words>
  <Application>Microsoft Office PowerPoint</Application>
  <PresentationFormat>Widescreen</PresentationFormat>
  <Paragraphs>181</Paragraphs>
  <Slides>37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Gotham Book</vt:lpstr>
      <vt:lpstr>Wingdings</vt:lpstr>
      <vt:lpstr>Tema do Office</vt:lpstr>
      <vt:lpstr>2º Balanço Socioambiental  do Poder Judiciário</vt:lpstr>
      <vt:lpstr>Apresentação do PowerPoint</vt:lpstr>
      <vt:lpstr>Apresentação do PowerPoint</vt:lpstr>
      <vt:lpstr>Apresentação do PowerPoint</vt:lpstr>
      <vt:lpstr>Resolução CNJ 201/2015</vt:lpstr>
      <vt:lpstr>Indicadores </vt:lpstr>
      <vt:lpstr>Papel</vt:lpstr>
      <vt:lpstr>Apresentação do PowerPoint</vt:lpstr>
      <vt:lpstr>Apresentação do PowerPoint</vt:lpstr>
      <vt:lpstr>Apresentação do PowerPoint</vt:lpstr>
      <vt:lpstr>Apresentação do PowerPoint</vt:lpstr>
      <vt:lpstr>Copos</vt:lpstr>
      <vt:lpstr>Consumo em centos de copos descartáveis no Poder Judiciário</vt:lpstr>
      <vt:lpstr>Quantidade de copos consumidos per capita por ramo de justiça</vt:lpstr>
      <vt:lpstr>água envasada</vt:lpstr>
      <vt:lpstr>Apresentação do PowerPoint</vt:lpstr>
      <vt:lpstr>Impressão</vt:lpstr>
      <vt:lpstr>Quantidade de impressões por ramo de justiça </vt:lpstr>
      <vt:lpstr>Telefonia Fixa e Móvel</vt:lpstr>
      <vt:lpstr>Gasto relativo com telefonia fixa e móvel</vt:lpstr>
      <vt:lpstr>Energia elétrica</vt:lpstr>
      <vt:lpstr>Consumo e gasto com energia elétrica no Poder Judiciário</vt:lpstr>
      <vt:lpstr>Água e esgoto</vt:lpstr>
      <vt:lpstr>Consumo e gasto com água e esgoto no Poder Judiciário</vt:lpstr>
      <vt:lpstr>Gestão de resíduos</vt:lpstr>
      <vt:lpstr>Destinação de resíduos de papel e plástico</vt:lpstr>
      <vt:lpstr>Qualidade de vida no trabalho</vt:lpstr>
      <vt:lpstr>Ações e participações –  Qualidade de Vida</vt:lpstr>
      <vt:lpstr>Capacitação socioambiental</vt:lpstr>
      <vt:lpstr>Ações de capacitação socioambiental no Poder Judiciário</vt:lpstr>
      <vt:lpstr>Boas práticas dos tribunais  Constantes dos relatórios de desempenho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socioambiental no Poder Judiciário</dc:title>
  <dc:creator>Thatiane de Morais Rosa</dc:creator>
  <cp:lastModifiedBy>Gabriela Soares</cp:lastModifiedBy>
  <cp:revision>202</cp:revision>
  <cp:lastPrinted>2018-10-09T21:37:03Z</cp:lastPrinted>
  <dcterms:created xsi:type="dcterms:W3CDTF">2018-10-02T17:25:49Z</dcterms:created>
  <dcterms:modified xsi:type="dcterms:W3CDTF">2018-11-08T02:44:56Z</dcterms:modified>
</cp:coreProperties>
</file>