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47" r:id="rId3"/>
    <p:sldId id="257" r:id="rId4"/>
    <p:sldId id="448" r:id="rId5"/>
    <p:sldId id="449" r:id="rId6"/>
    <p:sldId id="393" r:id="rId7"/>
    <p:sldId id="317" r:id="rId8"/>
    <p:sldId id="474" r:id="rId9"/>
    <p:sldId id="427" r:id="rId10"/>
    <p:sldId id="475" r:id="rId11"/>
    <p:sldId id="324" r:id="rId12"/>
    <p:sldId id="476" r:id="rId13"/>
    <p:sldId id="328" r:id="rId14"/>
    <p:sldId id="492" r:id="rId15"/>
    <p:sldId id="350" r:id="rId16"/>
    <p:sldId id="478" r:id="rId17"/>
    <p:sldId id="493" r:id="rId18"/>
    <p:sldId id="338" r:id="rId19"/>
    <p:sldId id="480" r:id="rId20"/>
    <p:sldId id="479" r:id="rId21"/>
    <p:sldId id="344" r:id="rId22"/>
    <p:sldId id="482" r:id="rId23"/>
    <p:sldId id="358" r:id="rId24"/>
    <p:sldId id="484" r:id="rId25"/>
    <p:sldId id="451" r:id="rId26"/>
    <p:sldId id="485" r:id="rId27"/>
    <p:sldId id="488" r:id="rId28"/>
    <p:sldId id="331" r:id="rId29"/>
    <p:sldId id="495" r:id="rId30"/>
    <p:sldId id="491" r:id="rId31"/>
    <p:sldId id="467" r:id="rId32"/>
    <p:sldId id="371" r:id="rId33"/>
    <p:sldId id="489" r:id="rId34"/>
    <p:sldId id="468" r:id="rId35"/>
    <p:sldId id="496" r:id="rId36"/>
  </p:sldIdLst>
  <p:sldSz cx="9144000" cy="6858000" type="screen4x3"/>
  <p:notesSz cx="67945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83212" autoAdjust="0"/>
  </p:normalViewPr>
  <p:slideViewPr>
    <p:cSldViewPr>
      <p:cViewPr varScale="1">
        <p:scale>
          <a:sx n="77" d="100"/>
          <a:sy n="77" d="100"/>
        </p:scale>
        <p:origin x="153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312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A080F-D0AF-43F2-956D-269DFFD20DFA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7890" y="9434274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EFD6D-276A-4A3A-AA8C-3E25EC6C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6006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04E04-58FB-4558-8E11-80748DF47BD9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8645" y="9433108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134FED-78D6-457F-BEB9-150364F363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72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25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1984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323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004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665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190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0132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Explicar</a:t>
            </a:r>
            <a:r>
              <a:rPr lang="pt-BR" baseline="0" dirty="0" smtClean="0"/>
              <a:t> que é inviável e propor que as regiões se mobilizem integrando os segmentos de justiça.</a:t>
            </a:r>
          </a:p>
          <a:p>
            <a:r>
              <a:rPr lang="pt-BR" baseline="0" dirty="0" smtClean="0"/>
              <a:t>* Já existe no sistema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6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Explicar</a:t>
            </a:r>
            <a:r>
              <a:rPr lang="pt-BR" baseline="0" dirty="0" smtClean="0"/>
              <a:t> que é inviável e propor que as regiões se mobilizem integrando os segmentos de justiça.</a:t>
            </a:r>
          </a:p>
          <a:p>
            <a:r>
              <a:rPr lang="pt-BR" baseline="0" dirty="0" smtClean="0"/>
              <a:t>* Já existe no sistema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631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51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Existem</a:t>
            </a:r>
            <a:r>
              <a:rPr lang="pt-BR" baseline="0" dirty="0" smtClean="0"/>
              <a:t> advogados também e a acumulação de competências não impede o exercício de 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6524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4298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36112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6745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É</a:t>
            </a:r>
            <a:r>
              <a:rPr lang="pt-BR" baseline="0" dirty="0" smtClean="0"/>
              <a:t> importante conhecer a economia financeira.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3938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32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5162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598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Importante mensurar os</a:t>
            </a:r>
            <a:r>
              <a:rPr lang="pt-BR" baseline="0" dirty="0" smtClean="0"/>
              <a:t> gastos públicos para fins de verificação da eficiência e resultados das ações.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9163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dirty="0" smtClean="0"/>
              <a:t>Glossário já</a:t>
            </a:r>
            <a:r>
              <a:rPr lang="pt-BR" baseline="0" dirty="0" smtClean="0"/>
              <a:t> esclarece que os materiais de limpeza não são informados quando há contratação de empresa. </a:t>
            </a:r>
          </a:p>
          <a:p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11.6. GML – Gasto com material de limpeza</a:t>
            </a:r>
          </a:p>
          <a:p>
            <a:r>
              <a:rPr lang="pt-PT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Definição: </a:t>
            </a:r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despesa total realizada com a aquisição de materiais de limpeza durante o período-base. Considera-se como material de limpeza todos os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insumos adquiridos com finalidade de limpeza e conservação do órgão. Não considerar a despesa referente aos materiais de limpeza fornecidos por empresa</a:t>
            </a:r>
          </a:p>
          <a:p>
            <a:r>
              <a:rPr lang="pt-P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contratada para serviços de limpeza, pois está contemplada no item 11.1. Considera-se evento gerador a data da requisição do material pelas unidades.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7277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09236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886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2042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Informar que todas as despesas seguem o conceito de despesas</a:t>
            </a:r>
            <a:r>
              <a:rPr lang="pt-BR" baseline="0" dirty="0" smtClean="0"/>
              <a:t> liquidadas. </a:t>
            </a:r>
            <a:endParaRPr lang="pt-B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TRT 10ª - Não é viável que o CNJ faça a gestão de 15 mil unidades judiciárias. Se a pergunta se refere às unidades gestoras do tribunal, tampouco é possível.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BR" baseline="0" dirty="0" smtClean="0"/>
              <a:t>CNJ poderia disponibilizar o código fonte do nosso sistema para que as unidades alimentem a informação.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3229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5958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6609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A proposta seria calcular o gasto com passagem aérea?</a:t>
            </a:r>
            <a:r>
              <a:rPr lang="pt-BR" baseline="0" dirty="0" smtClean="0"/>
              <a:t> Ficaria descontextualizada no módulo de indicadores de combustível.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2772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58573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042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1021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845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0800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722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418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FED-78D6-457F-BEB9-150364F3637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8855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79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58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34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471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2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3258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879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2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810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1814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167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04B73-90AA-4595-B665-95A9BC9F3442}" type="datetimeFigureOut">
              <a:rPr lang="pt-BR" smtClean="0"/>
              <a:t>07/11/2018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F5DE-D654-4BF7-923F-FB164DD8C2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161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dicadorespls@cnj.jus.br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5112568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Workshop Socioambiental </a:t>
            </a:r>
            <a:b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 Poder Judiciário</a:t>
            </a:r>
            <a:b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Brasília-DF, 8/11/2018.</a:t>
            </a:r>
            <a:br>
              <a:rPr lang="pt-BR" sz="24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8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18" y="3624179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0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/>
          </a:bodyPr>
          <a:lstStyle/>
          <a:p>
            <a:pPr algn="l"/>
            <a:r>
              <a:rPr lang="pt-BR" sz="2800" b="1" i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dos Relatórios (Art. 22 e 23)</a:t>
            </a: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235" y="3573016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107504" y="1700808"/>
            <a:ext cx="8352928" cy="4773432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i="1" dirty="0">
                <a:solidFill>
                  <a:schemeClr val="tx1"/>
                </a:solidFill>
              </a:rPr>
              <a:t>Sugestões </a:t>
            </a:r>
            <a:endParaRPr lang="pt-BR" sz="2800" i="1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Extinção </a:t>
            </a:r>
            <a:r>
              <a:rPr lang="pt-BR" sz="2600" dirty="0">
                <a:solidFill>
                  <a:schemeClr val="tx1"/>
                </a:solidFill>
              </a:rPr>
              <a:t>do relatório semestral (art. 22</a:t>
            </a:r>
            <a:r>
              <a:rPr lang="pt-BR" sz="2600" dirty="0" smtClean="0">
                <a:solidFill>
                  <a:schemeClr val="tx1"/>
                </a:solidFill>
              </a:rPr>
              <a:t>);</a:t>
            </a:r>
            <a:endParaRPr lang="pt-BR" sz="2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Destacar </a:t>
            </a:r>
            <a:r>
              <a:rPr lang="pt-BR" sz="2600" dirty="0">
                <a:solidFill>
                  <a:schemeClr val="tx1"/>
                </a:solidFill>
              </a:rPr>
              <a:t>um dos itens do relatório anual e propor </a:t>
            </a:r>
            <a:r>
              <a:rPr lang="pt-BR" sz="2600" dirty="0" smtClean="0">
                <a:solidFill>
                  <a:schemeClr val="tx1"/>
                </a:solidFill>
              </a:rPr>
              <a:t>governança;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Adequação </a:t>
            </a:r>
            <a:r>
              <a:rPr lang="pt-BR" sz="2600" dirty="0">
                <a:solidFill>
                  <a:schemeClr val="tx1"/>
                </a:solidFill>
              </a:rPr>
              <a:t>da publicação dos resultados dos indicadores no PLS-</a:t>
            </a:r>
            <a:r>
              <a:rPr lang="pt-BR" sz="2600" dirty="0" err="1">
                <a:solidFill>
                  <a:schemeClr val="tx1"/>
                </a:solidFill>
              </a:rPr>
              <a:t>Jud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  <a:r>
              <a:rPr lang="pt-BR" sz="2600" dirty="0" smtClean="0">
                <a:solidFill>
                  <a:schemeClr val="tx1"/>
                </a:solidFill>
              </a:rPr>
              <a:t>à </a:t>
            </a:r>
            <a:r>
              <a:rPr lang="pt-BR" sz="2600" dirty="0">
                <a:solidFill>
                  <a:schemeClr val="tx1"/>
                </a:solidFill>
              </a:rPr>
              <a:t>periodicidade do </a:t>
            </a:r>
            <a:r>
              <a:rPr lang="pt-BR" sz="2600" dirty="0" smtClean="0">
                <a:solidFill>
                  <a:schemeClr val="tx1"/>
                </a:solidFill>
              </a:rPr>
              <a:t>glossário;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Alterar </a:t>
            </a:r>
            <a:r>
              <a:rPr lang="pt-BR" sz="2600" dirty="0">
                <a:solidFill>
                  <a:schemeClr val="tx1"/>
                </a:solidFill>
              </a:rPr>
              <a:t>data de publicação do relatório </a:t>
            </a:r>
            <a:r>
              <a:rPr lang="pt-BR" sz="2600" dirty="0" smtClean="0">
                <a:solidFill>
                  <a:schemeClr val="tx1"/>
                </a:solidFill>
              </a:rPr>
              <a:t>anual;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Definir a forma de transmissão do relatório;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Alteração </a:t>
            </a:r>
            <a:r>
              <a:rPr lang="pt-BR" sz="2600" dirty="0">
                <a:solidFill>
                  <a:schemeClr val="tx1"/>
                </a:solidFill>
              </a:rPr>
              <a:t>do PLS-</a:t>
            </a:r>
            <a:r>
              <a:rPr lang="pt-BR" sz="2600" dirty="0" err="1">
                <a:solidFill>
                  <a:schemeClr val="tx1"/>
                </a:solidFill>
              </a:rPr>
              <a:t>Jud</a:t>
            </a:r>
            <a:r>
              <a:rPr lang="pt-BR" sz="2600" dirty="0">
                <a:solidFill>
                  <a:schemeClr val="tx1"/>
                </a:solidFill>
              </a:rPr>
              <a:t> para </a:t>
            </a:r>
            <a:r>
              <a:rPr lang="pt-BR" sz="2600" dirty="0" smtClean="0">
                <a:solidFill>
                  <a:schemeClr val="tx1"/>
                </a:solidFill>
              </a:rPr>
              <a:t>apresentar/comparar os indicadores;</a:t>
            </a:r>
            <a:endParaRPr lang="pt-BR" sz="2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/>
                </a:solidFill>
              </a:rPr>
              <a:t>Criação do Banco de Boas Práticas e premiação;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/>
                </a:solidFill>
              </a:rPr>
              <a:t>Criação de um modelo de relatório;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Reavaliação </a:t>
            </a:r>
            <a:r>
              <a:rPr lang="pt-BR" sz="2600" dirty="0">
                <a:solidFill>
                  <a:schemeClr val="tx1"/>
                </a:solidFill>
              </a:rPr>
              <a:t>dos </a:t>
            </a:r>
            <a:r>
              <a:rPr lang="pt-BR" sz="2600" dirty="0" smtClean="0">
                <a:solidFill>
                  <a:schemeClr val="tx1"/>
                </a:solidFill>
              </a:rPr>
              <a:t>indicadores.</a:t>
            </a:r>
            <a:endParaRPr lang="pt-BR" sz="2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7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/>
          </a:bodyPr>
          <a:lstStyle/>
          <a:p>
            <a:pPr algn="l"/>
            <a:r>
              <a:rPr lang="pt-BR" sz="28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do PLS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26601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839546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Principais Problemas e </a:t>
            </a:r>
            <a:r>
              <a:rPr lang="pt-BR" sz="2600" i="1" dirty="0" smtClean="0">
                <a:solidFill>
                  <a:schemeClr val="tx1"/>
                </a:solidFill>
              </a:rPr>
              <a:t>Desafios</a:t>
            </a:r>
            <a:endParaRPr lang="pt-BR" sz="2600" i="1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clareza quanto à estrutura do relatório de inventário de bens;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 PLS não é voltado para resultados;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Plano de ações muito detalhado para compor o PLS;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Falta de capacitação e material de referência para orientar os </a:t>
            </a:r>
            <a:r>
              <a:rPr lang="pt-BR" sz="2400" dirty="0" smtClean="0">
                <a:solidFill>
                  <a:schemeClr val="tx1"/>
                </a:solidFill>
              </a:rPr>
              <a:t>órgãos.</a:t>
            </a: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2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/>
          </a:bodyPr>
          <a:lstStyle/>
          <a:p>
            <a:pPr algn="l"/>
            <a:r>
              <a:rPr lang="pt-BR" sz="28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Estrutura do PLS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6215" y="1670941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 </a:t>
            </a:r>
            <a:endParaRPr lang="pt-BR" sz="2600" i="1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Esclarecer a estrutura do inventário de bens;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Reavaliar os indicadores para melhorar a efetividade do plano;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Propor um plano de ações macro como parte do PLS.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6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Clareza </a:t>
            </a:r>
            <a:r>
              <a:rPr lang="pt-BR" sz="2800" b="1" i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Redação da Resolução CNJ n. 201/2015</a:t>
            </a: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35258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8453" y="1988840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Principais Problemas e Desafios  </a:t>
            </a:r>
            <a:endParaRPr lang="pt-BR" sz="2600" i="1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Dificuldade em compreender o glossário;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Elevado número de indicadores.</a:t>
            </a:r>
          </a:p>
          <a:p>
            <a:pPr lvl="1" algn="just"/>
            <a:endParaRPr lang="pt-BR" sz="20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</a:t>
            </a:r>
            <a:r>
              <a:rPr lang="pt-BR" sz="2400" i="1" dirty="0">
                <a:solidFill>
                  <a:schemeClr val="tx1"/>
                </a:solidFill>
              </a:rPr>
              <a:t> </a:t>
            </a: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Reavaliar a descrição dos indicadores;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Revisão do glossário.</a:t>
            </a: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6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701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Resíduos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331" y="3501008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79512" y="2047754"/>
            <a:ext cx="7488832" cy="4404697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i="1" dirty="0">
                <a:solidFill>
                  <a:schemeClr val="tx1"/>
                </a:solidFill>
              </a:rPr>
              <a:t>Principais Problemas e </a:t>
            </a:r>
            <a:r>
              <a:rPr lang="pt-BR" sz="2800" i="1" dirty="0" smtClean="0">
                <a:solidFill>
                  <a:schemeClr val="tx1"/>
                </a:solidFill>
              </a:rPr>
              <a:t>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Dificuldade de entendimento dos indicadores;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Dificuldade de definição dos termos de contratação e operacionalização (dispensa de licitação, obrigações e responsabilidades das partes, logística de pesagem, logística reversa);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Inexistência, em algumas localidades, de políticas municipais de coleta seletiva e de associações/cooperativas de catadores;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Falta de interesse de associações e cooperativas de catadores;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Gestão de Resíduos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26601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7504" y="2128702"/>
            <a:ext cx="7847756" cy="4836745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Principais Problemas e </a:t>
            </a:r>
            <a:r>
              <a:rPr lang="pt-BR" sz="2600" i="1" dirty="0" smtClean="0">
                <a:solidFill>
                  <a:schemeClr val="tx1"/>
                </a:solidFill>
              </a:rPr>
              <a:t>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</a:t>
            </a:r>
            <a:r>
              <a:rPr lang="pt-BR" sz="2400" dirty="0">
                <a:solidFill>
                  <a:schemeClr val="tx1"/>
                </a:solidFill>
              </a:rPr>
              <a:t>de estrutura e de pessoal para fazer a pesagem do material </a:t>
            </a:r>
            <a:r>
              <a:rPr lang="pt-BR" sz="2400" dirty="0" smtClean="0">
                <a:solidFill>
                  <a:schemeClr val="tx1"/>
                </a:solidFill>
              </a:rPr>
              <a:t>reciclável;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Dificuldade de descarte e pesagem de itens como vidro, remédio, e certos itens de </a:t>
            </a:r>
            <a:r>
              <a:rPr lang="pt-BR" sz="2400" dirty="0" smtClean="0">
                <a:solidFill>
                  <a:schemeClr val="tx1"/>
                </a:solidFill>
              </a:rPr>
              <a:t>TI.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" y="0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– Gestão de Resíduos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76" y="371089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79512" y="2167721"/>
            <a:ext cx="8165504" cy="4176464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</a:t>
            </a:r>
            <a:r>
              <a:rPr lang="pt-BR" sz="2000" i="1" dirty="0">
                <a:solidFill>
                  <a:schemeClr val="tx1"/>
                </a:solidFill>
              </a:rPr>
              <a:t> </a:t>
            </a:r>
            <a:endParaRPr lang="pt-BR" sz="2000" i="1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CNJ deve definir o </a:t>
            </a:r>
            <a:r>
              <a:rPr lang="pt-BR" sz="2400" dirty="0">
                <a:solidFill>
                  <a:schemeClr val="tx1"/>
                </a:solidFill>
              </a:rPr>
              <a:t>procedimento a ser adotado, abordando a legislação pertinente, o procedimento adequado e apresentando </a:t>
            </a:r>
            <a:r>
              <a:rPr lang="pt-BR" sz="2400" dirty="0" smtClean="0">
                <a:solidFill>
                  <a:schemeClr val="tx1"/>
                </a:solidFill>
              </a:rPr>
              <a:t>minuta </a:t>
            </a:r>
            <a:r>
              <a:rPr lang="pt-BR" sz="2400" dirty="0">
                <a:solidFill>
                  <a:schemeClr val="tx1"/>
                </a:solidFill>
              </a:rPr>
              <a:t>de </a:t>
            </a:r>
            <a:r>
              <a:rPr lang="pt-BR" sz="2400" dirty="0" smtClean="0">
                <a:solidFill>
                  <a:schemeClr val="tx1"/>
                </a:solidFill>
              </a:rPr>
              <a:t>contrato </a:t>
            </a:r>
            <a:r>
              <a:rPr lang="pt-BR" sz="2400" dirty="0">
                <a:solidFill>
                  <a:schemeClr val="tx1"/>
                </a:solidFill>
              </a:rPr>
              <a:t>ou termo de cooperação </a:t>
            </a:r>
            <a:r>
              <a:rPr lang="pt-BR" sz="2400" dirty="0" smtClean="0">
                <a:solidFill>
                  <a:schemeClr val="tx1"/>
                </a:solidFill>
              </a:rPr>
              <a:t>técnica*;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Apuração </a:t>
            </a:r>
            <a:r>
              <a:rPr lang="pt-BR" sz="2400" dirty="0">
                <a:solidFill>
                  <a:schemeClr val="tx1"/>
                </a:solidFill>
              </a:rPr>
              <a:t>anual do </a:t>
            </a:r>
            <a:r>
              <a:rPr lang="pt-BR" sz="2400" dirty="0" smtClean="0">
                <a:solidFill>
                  <a:schemeClr val="tx1"/>
                </a:solidFill>
              </a:rPr>
              <a:t>indicador;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Nos </a:t>
            </a:r>
            <a:r>
              <a:rPr lang="pt-BR" sz="2400" dirty="0">
                <a:solidFill>
                  <a:schemeClr val="tx1"/>
                </a:solidFill>
              </a:rPr>
              <a:t>casos em que há a destinação dos resíduos diretamente à determinada cooperativa/associação de reciclagem, tornar sem aplicação essas </a:t>
            </a:r>
            <a:r>
              <a:rPr lang="pt-BR" sz="2400" dirty="0" smtClean="0">
                <a:solidFill>
                  <a:schemeClr val="tx1"/>
                </a:solidFill>
              </a:rPr>
              <a:t>variáveis*;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5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" y="0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– Gestão de Resíduos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27" y="354745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1916832"/>
            <a:ext cx="8165504" cy="4176464"/>
          </a:xfrm>
        </p:spPr>
        <p:txBody>
          <a:bodyPr>
            <a:noAutofit/>
          </a:bodyPr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Separar </a:t>
            </a:r>
            <a:r>
              <a:rPr lang="pt-BR" sz="2400" dirty="0">
                <a:solidFill>
                  <a:schemeClr val="tx1"/>
                </a:solidFill>
              </a:rPr>
              <a:t>a destinação de papel e papelão;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Alterar o indicador "resíduos de informática" para "resíduos eletroeletrônicos</a:t>
            </a:r>
            <a:r>
              <a:rPr lang="pt-BR" sz="2400" dirty="0" smtClean="0">
                <a:solidFill>
                  <a:schemeClr val="tx1"/>
                </a:solidFill>
              </a:rPr>
              <a:t>“;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Criar campos específicos sobre a destinação dada aos </a:t>
            </a:r>
            <a:r>
              <a:rPr lang="pt-BR" sz="2400" dirty="0" smtClean="0">
                <a:solidFill>
                  <a:schemeClr val="tx1"/>
                </a:solidFill>
              </a:rPr>
              <a:t>resíduos</a:t>
            </a:r>
            <a:r>
              <a:rPr lang="pt-BR" sz="2400" dirty="0">
                <a:solidFill>
                  <a:schemeClr val="tx1"/>
                </a:solidFill>
              </a:rPr>
              <a:t>.</a:t>
            </a:r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01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- QVT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99840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1884771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Dificuldade de computar quantidade de participantes em determinadas ações;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Medir a efetividade das ações de QVT.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400" b="1" i="1" dirty="0" smtClean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2000" dirty="0">
              <a:solidFill>
                <a:schemeClr val="tx1"/>
              </a:solidFill>
            </a:endParaRPr>
          </a:p>
          <a:p>
            <a:pPr lvl="1" algn="just"/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QVT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76" y="371089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4175" y="1737345"/>
            <a:ext cx="8032559" cy="4643983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i="1" dirty="0" smtClean="0">
                <a:solidFill>
                  <a:schemeClr val="tx1"/>
                </a:solidFill>
              </a:rPr>
              <a:t>Sugestões</a:t>
            </a:r>
            <a:endParaRPr lang="pt-BR" sz="2800" i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Avaliar a compatibilidade com a Resolução CNJ 207/2015 </a:t>
            </a:r>
            <a:r>
              <a:rPr lang="pt-BR" sz="2600" i="1" dirty="0" smtClean="0">
                <a:solidFill>
                  <a:schemeClr val="tx1"/>
                </a:solidFill>
              </a:rPr>
              <a:t>(</a:t>
            </a:r>
            <a:r>
              <a:rPr lang="pt-PT" sz="2600" i="1" dirty="0">
                <a:solidFill>
                  <a:schemeClr val="tx1"/>
                </a:solidFill>
              </a:rPr>
              <a:t>Institui Política de Atenção Integral à Saúde de Magistrados e Servidores do Poder Judiciário</a:t>
            </a:r>
            <a:r>
              <a:rPr lang="pt-PT" sz="2600" i="1" dirty="0" smtClean="0">
                <a:solidFill>
                  <a:schemeClr val="tx1"/>
                </a:solidFill>
              </a:rPr>
              <a:t>.);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/>
                </a:solidFill>
              </a:rPr>
              <a:t>Sugestão de excluir a contabilização da participação em ações de </a:t>
            </a:r>
            <a:r>
              <a:rPr lang="pt-BR" sz="2600" dirty="0" smtClean="0">
                <a:solidFill>
                  <a:schemeClr val="tx1"/>
                </a:solidFill>
              </a:rPr>
              <a:t>sensibilização;</a:t>
            </a:r>
            <a:endParaRPr lang="pt-BR" sz="2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 Estabelecer critérios </a:t>
            </a:r>
            <a:r>
              <a:rPr lang="pt-BR" sz="2600" dirty="0">
                <a:solidFill>
                  <a:schemeClr val="tx1"/>
                </a:solidFill>
              </a:rPr>
              <a:t>para a apuração dos participantes de ações solidárias e/ou </a:t>
            </a:r>
            <a:r>
              <a:rPr lang="pt-BR" sz="2600" dirty="0" smtClean="0">
                <a:solidFill>
                  <a:schemeClr val="tx1"/>
                </a:solidFill>
              </a:rPr>
              <a:t>voluntárias, </a:t>
            </a:r>
            <a:r>
              <a:rPr lang="pt-BR" sz="2600" dirty="0">
                <a:solidFill>
                  <a:schemeClr val="tx1"/>
                </a:solidFill>
              </a:rPr>
              <a:t>dado o anonimato dessas </a:t>
            </a:r>
            <a:r>
              <a:rPr lang="pt-BR" sz="2600" dirty="0" smtClean="0">
                <a:solidFill>
                  <a:schemeClr val="tx1"/>
                </a:solidFill>
              </a:rPr>
              <a:t>ações;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 smtClean="0">
                <a:solidFill>
                  <a:schemeClr val="tx1"/>
                </a:solidFill>
              </a:rPr>
              <a:t>Dispensar </a:t>
            </a:r>
            <a:r>
              <a:rPr lang="pt-BR" sz="2600" dirty="0">
                <a:solidFill>
                  <a:schemeClr val="tx1"/>
                </a:solidFill>
              </a:rPr>
              <a:t>a justiça eleitoral da inclusão dos magistrados que compõem o seu quadro, considerando que eles são contemplados com essas ações </a:t>
            </a:r>
            <a:r>
              <a:rPr lang="pt-BR" sz="2600" dirty="0" smtClean="0">
                <a:solidFill>
                  <a:schemeClr val="tx1"/>
                </a:solidFill>
              </a:rPr>
              <a:t>por outros órgãos*;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600" dirty="0">
                <a:solidFill>
                  <a:schemeClr val="tx1"/>
                </a:solidFill>
              </a:rPr>
              <a:t>Debate sobre tornar o indicador QUALIDADE DE VIDA - de atendimento obrigatório pelos órgãos;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511256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Respostas dos tribunais ao Questionário sobre </a:t>
            </a:r>
            <a:r>
              <a:rPr lang="pt-BR" sz="36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Resolução CNJ 201/2015</a:t>
            </a:r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(Principais Problemas e Dificuldades – Sugestões e Propostas)</a:t>
            </a:r>
            <a:b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4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24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8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18" y="3602275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8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- Impressão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6" y="364587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1884771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Desafios</a:t>
            </a:r>
            <a:endParaRPr lang="pt-BR" sz="2600" i="1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Dificuldade de medição pela falta de ferramenta de </a:t>
            </a:r>
            <a:r>
              <a:rPr lang="pt-BR" sz="2400" dirty="0" smtClean="0">
                <a:solidFill>
                  <a:schemeClr val="tx1"/>
                </a:solidFill>
              </a:rPr>
              <a:t>TI.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Compartilhamento de </a:t>
            </a:r>
            <a:r>
              <a:rPr lang="pt-BR" sz="2400" dirty="0" smtClean="0">
                <a:solidFill>
                  <a:schemeClr val="tx1"/>
                </a:solidFill>
              </a:rPr>
              <a:t>soluções de TI para contabilização de impressões entre </a:t>
            </a:r>
            <a:r>
              <a:rPr lang="pt-BR" sz="2400" dirty="0">
                <a:solidFill>
                  <a:schemeClr val="tx1"/>
                </a:solidFill>
              </a:rPr>
              <a:t>os órgãos do Poder </a:t>
            </a:r>
            <a:r>
              <a:rPr lang="pt-BR" sz="2400" dirty="0" smtClean="0">
                <a:solidFill>
                  <a:schemeClr val="tx1"/>
                </a:solidFill>
              </a:rPr>
              <a:t>Judiciário;</a:t>
            </a: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Alterar </a:t>
            </a:r>
            <a:r>
              <a:rPr lang="pt-BR" sz="2400" dirty="0">
                <a:solidFill>
                  <a:schemeClr val="tx1"/>
                </a:solidFill>
              </a:rPr>
              <a:t>a periodicidade do indicador para </a:t>
            </a:r>
            <a:r>
              <a:rPr lang="pt-BR" sz="2400" dirty="0" smtClean="0">
                <a:solidFill>
                  <a:schemeClr val="tx1"/>
                </a:solidFill>
              </a:rPr>
              <a:t>mensal.</a:t>
            </a: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tx1"/>
              </a:solidFill>
            </a:endParaRPr>
          </a:p>
          <a:p>
            <a:pPr lvl="1" algn="just"/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4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96414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–</a:t>
            </a:r>
            <a:b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Elétrica e Água e Esgoto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-12637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56796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2348880"/>
            <a:ext cx="8021488" cy="295881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</a:t>
            </a:r>
            <a:r>
              <a:rPr lang="pt-BR" sz="2600" i="1" dirty="0" smtClean="0">
                <a:solidFill>
                  <a:schemeClr val="tx1"/>
                </a:solidFill>
              </a:rPr>
              <a:t>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Dificuldade </a:t>
            </a:r>
            <a:r>
              <a:rPr lang="pt-BR" sz="2400" dirty="0">
                <a:solidFill>
                  <a:schemeClr val="tx1"/>
                </a:solidFill>
              </a:rPr>
              <a:t>de informar </a:t>
            </a:r>
            <a:r>
              <a:rPr lang="pt-BR" sz="2400" dirty="0" smtClean="0">
                <a:solidFill>
                  <a:schemeClr val="tx1"/>
                </a:solidFill>
              </a:rPr>
              <a:t>mensalmente;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clareza na forma como devem ser computados os dados nos casos em que são cobradas taxas mínimas;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Os gastos são influenciados por fatores não controlados pelo órgão.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68708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– </a:t>
            </a:r>
            <a:b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</a:t>
            </a:r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Elétrica e Água e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Esgoto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2504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2445376"/>
            <a:ext cx="8021488" cy="2927840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Sugestões</a:t>
            </a:r>
            <a:endParaRPr lang="pt-BR" sz="2600" i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Atualizar </a:t>
            </a:r>
            <a:r>
              <a:rPr lang="pt-BR" sz="2400" dirty="0">
                <a:solidFill>
                  <a:schemeClr val="tx1"/>
                </a:solidFill>
              </a:rPr>
              <a:t>o Glossário, esclarecendo como computar o consumo de unidades judiciárias que são cobradas por taxa </a:t>
            </a:r>
            <a:r>
              <a:rPr lang="pt-BR" sz="2400" dirty="0" smtClean="0">
                <a:solidFill>
                  <a:schemeClr val="tx1"/>
                </a:solidFill>
              </a:rPr>
              <a:t>mínima;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Criação </a:t>
            </a:r>
            <a:r>
              <a:rPr lang="pt-BR" sz="2400" dirty="0">
                <a:solidFill>
                  <a:schemeClr val="tx1"/>
                </a:solidFill>
              </a:rPr>
              <a:t>de um indicador para energia </a:t>
            </a:r>
            <a:r>
              <a:rPr lang="pt-BR" sz="2400" dirty="0" smtClean="0">
                <a:solidFill>
                  <a:schemeClr val="tx1"/>
                </a:solidFill>
              </a:rPr>
              <a:t>fotovoltaica;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Excluir o indicador de gasto com energia elétrica, água e esgoto*.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5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- Reformas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6" y="3626601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1670941"/>
            <a:ext cx="8021488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14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Principais Problemas e 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Inexistência de sistema próprio para cadastro dessas </a:t>
            </a:r>
            <a:r>
              <a:rPr lang="pt-BR" sz="2400" dirty="0" smtClean="0">
                <a:solidFill>
                  <a:schemeClr val="tx1"/>
                </a:solidFill>
              </a:rPr>
              <a:t>informações;</a:t>
            </a:r>
            <a:endParaRPr lang="pt-BR" sz="24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 indicador não reflete a necessidade de se adequar a estrutura aos quesitos de acessibilidade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Não há indicador para etiquetagem de prédios públicos, e o atual não informa a quantidade de projetos de reformas que consideram critérios </a:t>
            </a:r>
            <a:r>
              <a:rPr lang="pt-BR" sz="2400" dirty="0" smtClean="0">
                <a:solidFill>
                  <a:schemeClr val="tx1"/>
                </a:solidFill>
              </a:rPr>
              <a:t>sustentáveis.</a:t>
            </a:r>
            <a:endParaRPr lang="pt-BR" sz="24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sz="2500" i="1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Reformas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3442635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23528" y="1705785"/>
            <a:ext cx="7632848" cy="4531527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Sugestões</a:t>
            </a:r>
            <a:endParaRPr lang="pt-BR" sz="2600" i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Excluir o indicador, visto que não há viabilidade de mensuração;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Melhoria do glossário com maior detalhamento dos itens que devem compor os custos;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Criação </a:t>
            </a:r>
            <a:r>
              <a:rPr lang="pt-BR" sz="2400" dirty="0">
                <a:solidFill>
                  <a:schemeClr val="tx1"/>
                </a:solidFill>
              </a:rPr>
              <a:t>de indicador sobre etiquetagem de prédios </a:t>
            </a:r>
            <a:r>
              <a:rPr lang="pt-BR" sz="2400" dirty="0" smtClean="0">
                <a:solidFill>
                  <a:schemeClr val="tx1"/>
                </a:solidFill>
              </a:rPr>
              <a:t>públicos.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9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913" y="0"/>
            <a:ext cx="9635913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97345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- Papel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54" y="134755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588" y="3501008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7504" y="1977571"/>
            <a:ext cx="7776864" cy="4475765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</a:t>
            </a:r>
            <a:r>
              <a:rPr lang="pt-BR" sz="2600" i="1" dirty="0" smtClean="0">
                <a:solidFill>
                  <a:schemeClr val="tx1"/>
                </a:solidFill>
              </a:rPr>
              <a:t>Desafios</a:t>
            </a:r>
            <a:endParaRPr lang="pt-BR" sz="2600" i="1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Mais de 50% do papel reciclado usa fibras virgens, de acordo com a Unicamp;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O papel reciclado, quando digitalizado, gera arquivos mais pesados.</a:t>
            </a: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Usar papel com certificação.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Reduzir a quantidade de variáveis sobre “papel”. Sugestão: papel reciclado e não reciclado, independente se “próprio” ou “de contratação</a:t>
            </a:r>
            <a:r>
              <a:rPr lang="pt-BR" sz="2400" dirty="0" smtClean="0">
                <a:solidFill>
                  <a:schemeClr val="tx1"/>
                </a:solidFill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1116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913" y="0"/>
            <a:ext cx="9635913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97345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- Telefonia 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54" y="134755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998793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Desafios</a:t>
            </a:r>
            <a:endParaRPr lang="pt-BR" sz="2600" i="1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Dificuldade de informar o valor corretamente em virtude de contestações/correções de valores;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Dificuldade de informar mensalmente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pPr lvl="1" algn="just"/>
            <a:endParaRPr lang="pt-BR" sz="20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Inserir um campo para indicar se investe em sistema VOIP;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Excluir esse </a:t>
            </a:r>
            <a:r>
              <a:rPr lang="pt-BR" sz="2400" dirty="0" smtClean="0">
                <a:solidFill>
                  <a:schemeClr val="tx1"/>
                </a:solidFill>
              </a:rPr>
              <a:t>indicador*.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Alterar a periodicidade. Sugestão: trimestral.</a:t>
            </a:r>
          </a:p>
        </p:txBody>
      </p:sp>
    </p:spTree>
    <p:extLst>
      <p:ext uri="{BB962C8B-B14F-4D97-AF65-F5344CB8AC3E}">
        <p14:creationId xmlns:p14="http://schemas.microsoft.com/office/powerpoint/2010/main" val="123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- Limpeza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706" y="3508445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1921" y="1877635"/>
            <a:ext cx="8021488" cy="497469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Dificuldade para discriminar os valores gastos com contrato </a:t>
            </a:r>
            <a:r>
              <a:rPr lang="pt-BR" sz="2400" dirty="0" smtClean="0">
                <a:solidFill>
                  <a:schemeClr val="tx1"/>
                </a:solidFill>
              </a:rPr>
              <a:t>e </a:t>
            </a:r>
            <a:r>
              <a:rPr lang="pt-BR" sz="2400" dirty="0">
                <a:solidFill>
                  <a:schemeClr val="tx1"/>
                </a:solidFill>
              </a:rPr>
              <a:t>material de </a:t>
            </a:r>
            <a:r>
              <a:rPr lang="pt-BR" sz="2400" dirty="0" smtClean="0">
                <a:solidFill>
                  <a:schemeClr val="tx1"/>
                </a:solidFill>
              </a:rPr>
              <a:t>limpeza*.</a:t>
            </a:r>
            <a:endParaRPr lang="pt-BR" sz="2400" dirty="0">
              <a:solidFill>
                <a:srgbClr val="FF0000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Exclusão </a:t>
            </a:r>
            <a:r>
              <a:rPr lang="pt-BR" sz="2400" dirty="0">
                <a:solidFill>
                  <a:schemeClr val="tx1"/>
                </a:solidFill>
              </a:rPr>
              <a:t>desse </a:t>
            </a:r>
            <a:r>
              <a:rPr lang="pt-BR" sz="2400" dirty="0" smtClean="0">
                <a:solidFill>
                  <a:schemeClr val="tx1"/>
                </a:solidFill>
              </a:rPr>
              <a:t>indicador*.</a:t>
            </a: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91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1913" y="18746"/>
            <a:ext cx="9635913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097345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gua Envasada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54" y="134755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459388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12213" y="2126599"/>
            <a:ext cx="8021488" cy="4773432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</a:t>
            </a:r>
            <a:r>
              <a:rPr lang="pt-BR" sz="2600" i="1" dirty="0" smtClean="0">
                <a:solidFill>
                  <a:schemeClr val="tx1"/>
                </a:solidFill>
              </a:rPr>
              <a:t>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Aumento </a:t>
            </a:r>
            <a:r>
              <a:rPr lang="pt-BR" sz="2400" dirty="0">
                <a:solidFill>
                  <a:schemeClr val="tx1"/>
                </a:solidFill>
              </a:rPr>
              <a:t>do consumo de água no período </a:t>
            </a:r>
            <a:r>
              <a:rPr lang="pt-BR" sz="2400" dirty="0" smtClean="0">
                <a:solidFill>
                  <a:schemeClr val="tx1"/>
                </a:solidFill>
              </a:rPr>
              <a:t>eleitoral.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30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- Outros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42635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-4175" y="1752864"/>
            <a:ext cx="8608623" cy="5100947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400" i="1" dirty="0">
                <a:solidFill>
                  <a:schemeClr val="tx1"/>
                </a:solidFill>
              </a:rPr>
              <a:t>Principais Problemas e </a:t>
            </a:r>
            <a:r>
              <a:rPr lang="pt-BR" sz="2400" i="1" dirty="0" smtClean="0">
                <a:solidFill>
                  <a:schemeClr val="tx1"/>
                </a:solidFill>
              </a:rPr>
              <a:t>Desafios</a:t>
            </a:r>
            <a:endParaRPr lang="pt-BR" sz="2400" i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Extensa </a:t>
            </a:r>
            <a:r>
              <a:rPr lang="pt-BR" sz="2400" dirty="0">
                <a:solidFill>
                  <a:schemeClr val="tx1"/>
                </a:solidFill>
              </a:rPr>
              <a:t>quantidade de indicadores, dificultando o monitoramento e a elaboração de planos de </a:t>
            </a:r>
            <a:r>
              <a:rPr lang="pt-BR" sz="2400" dirty="0" smtClean="0">
                <a:solidFill>
                  <a:schemeClr val="tx1"/>
                </a:solidFill>
              </a:rPr>
              <a:t>ação;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Ausência </a:t>
            </a:r>
            <a:r>
              <a:rPr lang="pt-BR" sz="2400" dirty="0">
                <a:solidFill>
                  <a:schemeClr val="tx1"/>
                </a:solidFill>
              </a:rPr>
              <a:t>de banco de boas práticas; 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Sazonalidade da </a:t>
            </a:r>
            <a:r>
              <a:rPr lang="pt-BR" sz="2400" dirty="0" smtClean="0">
                <a:solidFill>
                  <a:schemeClr val="tx1"/>
                </a:solidFill>
              </a:rPr>
              <a:t>Justiça </a:t>
            </a:r>
            <a:r>
              <a:rPr lang="pt-BR" sz="2400" dirty="0">
                <a:solidFill>
                  <a:schemeClr val="tx1"/>
                </a:solidFill>
              </a:rPr>
              <a:t>E</a:t>
            </a:r>
            <a:r>
              <a:rPr lang="pt-BR" sz="2400" dirty="0" smtClean="0">
                <a:solidFill>
                  <a:schemeClr val="tx1"/>
                </a:solidFill>
              </a:rPr>
              <a:t>leitoral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Restrição orçamentária para implementar ações dos </a:t>
            </a:r>
            <a:r>
              <a:rPr lang="pt-BR" sz="2400" dirty="0" smtClean="0">
                <a:solidFill>
                  <a:schemeClr val="tx1"/>
                </a:solidFill>
              </a:rPr>
              <a:t>indicadores.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/>
            <a:endParaRPr lang="pt-BR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1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398" y="691095"/>
            <a:ext cx="7772400" cy="74994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Gerais</a:t>
            </a:r>
            <a:endParaRPr lang="pt-BR" sz="36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7"/>
            <a:ext cx="7848872" cy="5040560"/>
          </a:xfrm>
        </p:spPr>
        <p:txBody>
          <a:bodyPr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Respostas: 55 participantes</a:t>
            </a: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290" y="3717032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546563"/>
              </p:ext>
            </p:extLst>
          </p:nvPr>
        </p:nvGraphicFramePr>
        <p:xfrm>
          <a:off x="361387" y="2172195"/>
          <a:ext cx="1816100" cy="388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STM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TJM SP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TJM MG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TRF 2a Região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TRF 3a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TRF 4a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BA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TJDFT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ES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MA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MS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PB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TJ PE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909437"/>
              </p:ext>
            </p:extLst>
          </p:nvPr>
        </p:nvGraphicFramePr>
        <p:xfrm>
          <a:off x="2638351" y="2161804"/>
          <a:ext cx="1816100" cy="388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TJ PR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TJ RO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RS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SC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SE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TJ 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AM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DF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GO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MG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MT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PA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PB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TRE PI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00696"/>
              </p:ext>
            </p:extLst>
          </p:nvPr>
        </p:nvGraphicFramePr>
        <p:xfrm>
          <a:off x="4835445" y="2181664"/>
          <a:ext cx="1816100" cy="3888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TRE PR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RJ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RN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RO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RR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SC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SE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SP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TRE 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TST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2a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4a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7774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TRT 5a Região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1964218"/>
              </p:ext>
            </p:extLst>
          </p:nvPr>
        </p:nvGraphicFramePr>
        <p:xfrm>
          <a:off x="7108850" y="2195943"/>
          <a:ext cx="1816100" cy="38741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61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6a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7a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8a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9a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10a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11a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12a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TRT 13a Região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14a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15a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17a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TRT 23a Região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98503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CNJ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76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38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</a:t>
            </a:r>
            <a:r>
              <a:rPr lang="pt-BR" sz="32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Outros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92" y="3539510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0" y="1889801"/>
            <a:ext cx="8028384" cy="4715991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200" i="1" dirty="0" smtClean="0">
                <a:solidFill>
                  <a:schemeClr val="tx1"/>
                </a:solidFill>
              </a:rPr>
              <a:t>Sugestões</a:t>
            </a:r>
            <a:endParaRPr lang="pt-BR" sz="2200" i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Reavaliação dos indicadores;</a:t>
            </a:r>
            <a:endParaRPr lang="pt-BR" sz="22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</a:rPr>
              <a:t>Padronizar os parâmetros de medição dos indicadores relacionados a </a:t>
            </a:r>
            <a:r>
              <a:rPr lang="pt-BR" sz="2200" dirty="0" smtClean="0">
                <a:solidFill>
                  <a:schemeClr val="tx1"/>
                </a:solidFill>
              </a:rPr>
              <a:t>gastos/despesas*;</a:t>
            </a:r>
            <a:endParaRPr lang="pt-BR" sz="22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200" dirty="0">
                <a:solidFill>
                  <a:schemeClr val="tx1"/>
                </a:solidFill>
              </a:rPr>
              <a:t>Criação de indicador e diretrizes para deslocamento de </a:t>
            </a:r>
            <a:r>
              <a:rPr lang="pt-BR" sz="2200" dirty="0" smtClean="0">
                <a:solidFill>
                  <a:schemeClr val="tx1"/>
                </a:solidFill>
              </a:rPr>
              <a:t>pessoal;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Criação </a:t>
            </a:r>
            <a:r>
              <a:rPr lang="pt-BR" sz="2200" dirty="0">
                <a:solidFill>
                  <a:schemeClr val="tx1"/>
                </a:solidFill>
              </a:rPr>
              <a:t>de um indicador padrão de medição para o Poder Judiciário, com definição da base de cálculo (Indicador geral de desempenho geral do PLS</a:t>
            </a:r>
            <a:r>
              <a:rPr lang="pt-BR" sz="2200" dirty="0" smtClean="0">
                <a:solidFill>
                  <a:schemeClr val="tx1"/>
                </a:solidFill>
              </a:rPr>
              <a:t>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200" dirty="0" smtClean="0">
                <a:solidFill>
                  <a:schemeClr val="tx1"/>
                </a:solidFill>
              </a:rPr>
              <a:t>Criação </a:t>
            </a:r>
            <a:r>
              <a:rPr lang="pt-BR" sz="2200" dirty="0">
                <a:solidFill>
                  <a:schemeClr val="tx1"/>
                </a:solidFill>
              </a:rPr>
              <a:t>de um sistema único para inserção dos dados, para evitar a alimentação de sistemas de diversos </a:t>
            </a:r>
            <a:r>
              <a:rPr lang="pt-BR" sz="2200" dirty="0" smtClean="0">
                <a:solidFill>
                  <a:schemeClr val="tx1"/>
                </a:solidFill>
              </a:rPr>
              <a:t>órgãos*;</a:t>
            </a:r>
            <a:endParaRPr lang="pt-BR" sz="2200" dirty="0">
              <a:solidFill>
                <a:schemeClr val="tx1"/>
              </a:solidFill>
            </a:endParaRPr>
          </a:p>
          <a:p>
            <a:pPr lvl="1" algn="just"/>
            <a:endParaRPr lang="pt-BR" sz="2200" dirty="0">
              <a:solidFill>
                <a:schemeClr val="tx1"/>
              </a:solidFill>
            </a:endParaRPr>
          </a:p>
          <a:p>
            <a:pPr lvl="2" algn="just"/>
            <a:endParaRPr lang="pt-BR" sz="2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algn="just"/>
            <a:endParaRPr lang="pt-BR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Vigilância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827" y="344578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95536" y="2015548"/>
            <a:ext cx="8021488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Sugestões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Criar indicador de custo com vigilância eletrônica;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Excluir o indicador porque foge à temática socioambiental. Incluir na Resolução de segurança institucional.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8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Indicadores - Combustíveis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5201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07504" y="1680216"/>
            <a:ext cx="8021488" cy="4974691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</a:t>
            </a:r>
            <a:r>
              <a:rPr lang="pt-BR" sz="2600" i="1" dirty="0">
                <a:solidFill>
                  <a:schemeClr val="tx1"/>
                </a:solidFill>
              </a:rPr>
              <a:t>Problemas e 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Ausência </a:t>
            </a:r>
            <a:r>
              <a:rPr lang="pt-BR" sz="2400" dirty="0">
                <a:solidFill>
                  <a:schemeClr val="tx1"/>
                </a:solidFill>
              </a:rPr>
              <a:t>do indicador de gasto com combustíveis, pois trata-se de item que reflete a sustentabilidade financeira e </a:t>
            </a:r>
            <a:r>
              <a:rPr lang="pt-BR" sz="2400" dirty="0" smtClean="0">
                <a:solidFill>
                  <a:schemeClr val="tx1"/>
                </a:solidFill>
              </a:rPr>
              <a:t>ambiental;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Dificuldade da mensuração do consumo por tipo de combustível.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solidFill>
                <a:schemeClr val="tx1"/>
              </a:solidFill>
            </a:endParaRPr>
          </a:p>
          <a:p>
            <a:pPr lvl="1" algn="just"/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32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Combustíveis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23528" y="2011519"/>
            <a:ext cx="8021488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Sugestões</a:t>
            </a:r>
            <a:endParaRPr lang="pt-BR" sz="2600" i="1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Criação </a:t>
            </a:r>
            <a:r>
              <a:rPr lang="pt-BR" sz="2400" dirty="0">
                <a:solidFill>
                  <a:schemeClr val="tx1"/>
                </a:solidFill>
              </a:rPr>
              <a:t>de indicador de gasto com combustíveis</a:t>
            </a:r>
            <a:r>
              <a:rPr lang="pt-BR" sz="2400" dirty="0" smtClean="0">
                <a:solidFill>
                  <a:schemeClr val="tx1"/>
                </a:solidFill>
              </a:rPr>
              <a:t>;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Incluir </a:t>
            </a:r>
            <a:r>
              <a:rPr lang="pt-BR" sz="2400" dirty="0">
                <a:solidFill>
                  <a:schemeClr val="tx1"/>
                </a:solidFill>
              </a:rPr>
              <a:t>indicador referente ao transporte aéreo, nos moldes existentes na </a:t>
            </a:r>
            <a:r>
              <a:rPr lang="pt-BR" sz="2400" dirty="0" smtClean="0">
                <a:solidFill>
                  <a:schemeClr val="tx1"/>
                </a:solidFill>
              </a:rPr>
              <a:t>A3P*;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Alterar a sistemática de mensuração do combustível para que passe a ser </a:t>
            </a:r>
            <a:r>
              <a:rPr lang="pt-BR" sz="2400" dirty="0" smtClean="0">
                <a:solidFill>
                  <a:schemeClr val="tx1"/>
                </a:solidFill>
              </a:rPr>
              <a:t>medida </a:t>
            </a:r>
            <a:r>
              <a:rPr lang="pt-BR" sz="2400" dirty="0">
                <a:solidFill>
                  <a:schemeClr val="tx1"/>
                </a:solidFill>
              </a:rPr>
              <a:t>a relação entre quilometragem rodada/combustível </a:t>
            </a:r>
            <a:r>
              <a:rPr lang="pt-BR" sz="2400" dirty="0" smtClean="0">
                <a:solidFill>
                  <a:schemeClr val="tx1"/>
                </a:solidFill>
              </a:rPr>
              <a:t>gasto.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Operacionalização dos Indicadores – </a:t>
            </a:r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Veículos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6" y="3442635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2015548"/>
            <a:ext cx="8021488" cy="4464496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Sugestões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Alterar o termo “usuários” por força de trabalho no indicador de usuários por veículo;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Sugestão de atualizar mensalmente o número de veículos para que os indicadores possam ser calculados com base na realidade do </a:t>
            </a:r>
            <a:r>
              <a:rPr lang="pt-BR" sz="2400" dirty="0" smtClean="0">
                <a:solidFill>
                  <a:schemeClr val="tx1"/>
                </a:solidFill>
              </a:rPr>
              <a:t>órgão;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Excluir o indicador “quilometragem</a:t>
            </a:r>
            <a:r>
              <a:rPr lang="pt-BR" sz="2400" dirty="0" smtClean="0">
                <a:solidFill>
                  <a:schemeClr val="tx1"/>
                </a:solidFill>
              </a:rPr>
              <a:t>”;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Excluir os indicadores por </a:t>
            </a:r>
            <a:r>
              <a:rPr lang="pt-BR" sz="2400" dirty="0">
                <a:solidFill>
                  <a:schemeClr val="tx1"/>
                </a:solidFill>
              </a:rPr>
              <a:t>tipo de combustível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4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76" y="371089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95780" y="1223764"/>
            <a:ext cx="6400800" cy="1752600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Secretaria Especial de Programas, Pesquisas e Gestão Estratégica</a:t>
            </a:r>
          </a:p>
          <a:p>
            <a:endParaRPr lang="pt-BR" sz="2800" b="1" dirty="0" smtClean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Gestão Estratégica</a:t>
            </a:r>
          </a:p>
          <a:p>
            <a:endParaRPr lang="pt-BR" sz="28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8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Departamento de Pesquisas Judiciárias</a:t>
            </a:r>
          </a:p>
          <a:p>
            <a:endParaRPr lang="pt-BR" sz="28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pt-BR" sz="20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indicadorespls@cnj.jus.br</a:t>
            </a:r>
            <a:endParaRPr lang="pt-BR" sz="20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398" y="691095"/>
            <a:ext cx="7772400" cy="74994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Gerais</a:t>
            </a:r>
            <a:endParaRPr lang="pt-BR" sz="36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7"/>
            <a:ext cx="7848872" cy="5040560"/>
          </a:xfrm>
        </p:spPr>
        <p:txBody>
          <a:bodyPr>
            <a:normAutofit fontScale="925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Participações por temas: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Implantação da unidade socioambiental (47%);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Relatórios previstos nos artigos 22 e 23 (36%);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Outros (33%);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Gestão de resíduos (25%);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QVT (24%);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Impressão (20%);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Estrutura do PLS (16%);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Energia Elétrica (16%);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Água e Esgoto (13%);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219" y="3573016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98398" y="691095"/>
            <a:ext cx="7772400" cy="749945"/>
          </a:xfrm>
        </p:spPr>
        <p:txBody>
          <a:bodyPr>
            <a:normAutofit/>
          </a:bodyPr>
          <a:lstStyle/>
          <a:p>
            <a:pPr algn="l"/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Dados Gerais</a:t>
            </a:r>
            <a:endParaRPr lang="pt-BR" sz="36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412777"/>
            <a:ext cx="7848872" cy="50405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Participações por temas: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Reformas (13%);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Vigilância (13%);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Clareza da redação da Resolução (9%);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Papel (9%);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Telefonia (7%);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Combustíveis (7%);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Limpeza (7%);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Copos Descartáveis (4%);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tx1"/>
                </a:solidFill>
              </a:rPr>
              <a:t>Á</a:t>
            </a:r>
            <a:r>
              <a:rPr lang="pt-BR" dirty="0" smtClean="0">
                <a:solidFill>
                  <a:schemeClr val="tx1"/>
                </a:solidFill>
              </a:rPr>
              <a:t>gua Envasada (4%);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tx1"/>
                </a:solidFill>
              </a:rPr>
              <a:t>Veículos (4%).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601" y="3573016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486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9980" y="2980004"/>
            <a:ext cx="7772400" cy="749945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Principais Problemas/Desafios </a:t>
            </a:r>
            <a:b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3600" b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Sugestões</a:t>
            </a:r>
            <a:endParaRPr lang="pt-BR" sz="3600" b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98" y="3573016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74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65" y="4954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Implantação da Unidade Socioambiental</a:t>
            </a:r>
            <a:endParaRPr lang="pt-BR" sz="31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376" y="371089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35369" y="1670941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Principais Problemas e Desafios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400" i="1" dirty="0" smtClean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Limitação de pessoal (reestruturação organizacional);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Restrição Orçamentária para designação de cargos e funções;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de definição pela Resolução da estrutura mínima necessária para unidade;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de apoio da alta administração;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Dificuldade na definição de onde alocar na estrutura organizacional a unidade socioambiental;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de clareza nas atribuições da unidade e da Comissão Gestora.</a:t>
            </a:r>
          </a:p>
        </p:txBody>
      </p:sp>
    </p:spTree>
    <p:extLst>
      <p:ext uri="{BB962C8B-B14F-4D97-AF65-F5344CB8AC3E}">
        <p14:creationId xmlns:p14="http://schemas.microsoft.com/office/powerpoint/2010/main" val="2450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rmAutofit fontScale="90000"/>
          </a:bodyPr>
          <a:lstStyle/>
          <a:p>
            <a:pPr algn="l"/>
            <a:r>
              <a:rPr lang="pt-BR" sz="31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Implantação da Unidade Socioambiental</a:t>
            </a:r>
            <a:endParaRPr lang="pt-BR" sz="31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45873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79512" y="1752641"/>
            <a:ext cx="7992888" cy="4894723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 smtClean="0">
                <a:solidFill>
                  <a:schemeClr val="tx1"/>
                </a:solidFill>
              </a:rPr>
              <a:t>Sugestões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Definir as atribuições da comissão e da unidade/núcleo;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Recomendar a estrutura mínima da unidade;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Inserir na comissão a obrigatoriedade de um magistrado integrante da alta administração;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Subordinação obrigatória da unidade, e não preferencial, à </a:t>
            </a:r>
            <a:r>
              <a:rPr lang="pt-BR" sz="2400" dirty="0">
                <a:solidFill>
                  <a:schemeClr val="tx1"/>
                </a:solidFill>
              </a:rPr>
              <a:t>alta Administração do </a:t>
            </a:r>
            <a:r>
              <a:rPr lang="pt-BR" sz="2400" dirty="0" smtClean="0">
                <a:solidFill>
                  <a:schemeClr val="tx1"/>
                </a:solidFill>
              </a:rPr>
              <a:t>órgão.</a:t>
            </a:r>
            <a:endParaRPr lang="pt-BR" sz="2400" dirty="0">
              <a:solidFill>
                <a:schemeClr val="tx1"/>
              </a:solidFill>
            </a:endParaRPr>
          </a:p>
          <a:p>
            <a:pPr lvl="1" algn="just"/>
            <a:endParaRPr lang="pt-BR" sz="2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2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7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-16313"/>
            <a:ext cx="9400711" cy="688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880676"/>
            <a:ext cx="8458200" cy="749945"/>
          </a:xfrm>
        </p:spPr>
        <p:txBody>
          <a:bodyPr>
            <a:noAutofit/>
          </a:bodyPr>
          <a:lstStyle/>
          <a:p>
            <a:pPr algn="l"/>
            <a:r>
              <a:rPr lang="pt-BR" sz="28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</a:t>
            </a:r>
            <a:r>
              <a:rPr lang="pt-BR" sz="2800" b="1" i="1" dirty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</a:t>
            </a:r>
            <a:r>
              <a:rPr lang="pt-BR" sz="2800" b="1" i="1" dirty="0" smtClean="0">
                <a:solidFill>
                  <a:srgbClr val="5E772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Relatórios (Art. 22 e 23)</a:t>
            </a:r>
            <a:endParaRPr lang="pt-BR" sz="2800" b="1" i="1" dirty="0">
              <a:solidFill>
                <a:srgbClr val="5E772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30" name="Picture 6" descr="L:\ProgVisual\2017\PLS-CNJ 2017\assinatur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-16894"/>
            <a:ext cx="2000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L:\ProgVisual\2017\PLS-CNJ 2017\pls_arvo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06" y="3508014"/>
            <a:ext cx="3528393" cy="411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51520" y="1861080"/>
            <a:ext cx="8021488" cy="4773432"/>
          </a:xfrm>
        </p:spPr>
        <p:txBody>
          <a:bodyPr>
            <a:norm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600" i="1" dirty="0">
                <a:solidFill>
                  <a:schemeClr val="tx1"/>
                </a:solidFill>
              </a:rPr>
              <a:t>Principais Problemas e </a:t>
            </a:r>
            <a:r>
              <a:rPr lang="pt-BR" sz="2600" i="1" dirty="0" smtClean="0">
                <a:solidFill>
                  <a:schemeClr val="tx1"/>
                </a:solidFill>
              </a:rPr>
              <a:t>Desafios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Periodicidade da publicação do relatório;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Ausência de ferramenta/sistema informatizado para consolidar os dados (operacionalização manual);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Dificuldades operacionais com o sistema PLS-JUD (ausência de treinamento e indisponibilidade);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tx1"/>
                </a:solidFill>
              </a:rPr>
              <a:t>Falta de clareza de alguns indicadores.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lvl="1" algn="just"/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600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algn="just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3264</TotalTime>
  <Words>2035</Words>
  <Application>Microsoft Office PowerPoint</Application>
  <PresentationFormat>Apresentação na tela (4:3)</PresentationFormat>
  <Paragraphs>417</Paragraphs>
  <Slides>35</Slides>
  <Notes>35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9" baseType="lpstr">
      <vt:lpstr>Arial</vt:lpstr>
      <vt:lpstr>Calibri</vt:lpstr>
      <vt:lpstr>Verdana</vt:lpstr>
      <vt:lpstr>Tema do Office</vt:lpstr>
      <vt:lpstr> I Workshop Socioambiental  do Poder Judiciário     Brasília-DF, 8/11/2018.  </vt:lpstr>
      <vt:lpstr>Respostas dos tribunais ao Questionário sobre a Resolução CNJ 201/2015  (Principais Problemas e Dificuldades – Sugestões e Propostas)   </vt:lpstr>
      <vt:lpstr>Dados Gerais</vt:lpstr>
      <vt:lpstr>Dados Gerais</vt:lpstr>
      <vt:lpstr>Dados Gerais</vt:lpstr>
      <vt:lpstr>Principais Problemas/Desafios  e Sugestões</vt:lpstr>
      <vt:lpstr>Implantação da Unidade Socioambiental</vt:lpstr>
      <vt:lpstr>Implantação da Unidade Socioambiental</vt:lpstr>
      <vt:lpstr>Elaboração dos Relatórios (Art. 22 e 23)</vt:lpstr>
      <vt:lpstr>Elaboração dos Relatórios (Art. 22 e 23)</vt:lpstr>
      <vt:lpstr>Estrutura do PLS</vt:lpstr>
      <vt:lpstr>Estrutura do PLS</vt:lpstr>
      <vt:lpstr>Clareza da Redação da Resolução CNJ n. 201/2015</vt:lpstr>
      <vt:lpstr>Elaboração e Operacionalização dos Indicadores – Gestão de Resíduos</vt:lpstr>
      <vt:lpstr>Elaboração e Operacionalização dos Indicadores – Gestão de Resíduos</vt:lpstr>
      <vt:lpstr>Elaboração e Operacionalização dos Indicadores – Gestão de Resíduos</vt:lpstr>
      <vt:lpstr>Elaboração e Operacionalização dos Indicadores – Gestão de Resíduos</vt:lpstr>
      <vt:lpstr>Elaboração e Operacionalização dos Indicadores - QVT</vt:lpstr>
      <vt:lpstr>Elaboração e Operacionalização dos Indicadores – QVT</vt:lpstr>
      <vt:lpstr>Elaboração e Operacionalização dos Indicadores - Impressão</vt:lpstr>
      <vt:lpstr>Elaboração e Operacionalização dos Indicadores – Energia Elétrica e Água e Esgoto</vt:lpstr>
      <vt:lpstr>Elaboração e Operacionalização dos Indicadores –  Energia Elétrica e Água e Esgoto</vt:lpstr>
      <vt:lpstr>Elaboração e Operacionalização dos Indicadores - Reformas</vt:lpstr>
      <vt:lpstr>Elaboração e Operacionalização dos Indicadores – Reformas</vt:lpstr>
      <vt:lpstr>Elaboração e Operacionalização dos Indicadores - Papel</vt:lpstr>
      <vt:lpstr>Elaboração e Operacionalização dos Indicadores - Telefonia </vt:lpstr>
      <vt:lpstr>Elaboração e Operacionalização dos Indicadores - Limpeza</vt:lpstr>
      <vt:lpstr>Elaboração e Operacionalização dos Indicadores – Água Envasada</vt:lpstr>
      <vt:lpstr>Elaboração e Operacionalização dos Indicadores - Outros</vt:lpstr>
      <vt:lpstr>Elaboração e Operacionalização dos Indicadores – Outros</vt:lpstr>
      <vt:lpstr>Elaboração e Operacionalização dos Indicadores – Vigilância</vt:lpstr>
      <vt:lpstr>Elaboração e Operacionalização dos Indicadores - Combustíveis</vt:lpstr>
      <vt:lpstr>Elaboração e Operacionalização dos Indicadores – Combustíveis</vt:lpstr>
      <vt:lpstr>Elaboração e Operacionalização dos Indicadores – Veículos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Plano de Logística Sustentável - PLS</dc:title>
  <dc:creator>Otávio Augusto</dc:creator>
  <cp:lastModifiedBy>Fabiana Andrade Gomes</cp:lastModifiedBy>
  <cp:revision>359</cp:revision>
  <dcterms:created xsi:type="dcterms:W3CDTF">2017-06-26T16:09:04Z</dcterms:created>
  <dcterms:modified xsi:type="dcterms:W3CDTF">2018-11-07T21:46:44Z</dcterms:modified>
</cp:coreProperties>
</file>