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60" r:id="rId2"/>
    <p:sldId id="358" r:id="rId3"/>
    <p:sldId id="376" r:id="rId4"/>
    <p:sldId id="377" r:id="rId5"/>
    <p:sldId id="362" r:id="rId6"/>
    <p:sldId id="363" r:id="rId7"/>
    <p:sldId id="364" r:id="rId8"/>
    <p:sldId id="365" r:id="rId9"/>
    <p:sldId id="366" r:id="rId10"/>
    <p:sldId id="367" r:id="rId11"/>
    <p:sldId id="368" r:id="rId12"/>
    <p:sldId id="369" r:id="rId13"/>
    <p:sldId id="370" r:id="rId14"/>
    <p:sldId id="371" r:id="rId15"/>
    <p:sldId id="372" r:id="rId16"/>
    <p:sldId id="373" r:id="rId17"/>
    <p:sldId id="374" r:id="rId18"/>
    <p:sldId id="375"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2F63"/>
    <a:srgbClr val="C395B1"/>
    <a:srgbClr val="593871"/>
    <a:srgbClr val="852E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65" autoAdjust="0"/>
    <p:restoredTop sz="91727" autoAdjust="0"/>
  </p:normalViewPr>
  <p:slideViewPr>
    <p:cSldViewPr snapToGrid="0">
      <p:cViewPr varScale="1">
        <p:scale>
          <a:sx n="83" d="100"/>
          <a:sy n="83" d="100"/>
        </p:scale>
        <p:origin x="15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14262C-EE5C-4551-A316-CFA1262CA22B}" type="datetimeFigureOut">
              <a:rPr lang="pt-BR" smtClean="0"/>
              <a:t>23/05/2019</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988C4B-B284-46E5-982F-597EE0D73789}" type="slidenum">
              <a:rPr lang="pt-BR" smtClean="0"/>
              <a:t>‹nº›</a:t>
            </a:fld>
            <a:endParaRPr lang="pt-BR"/>
          </a:p>
        </p:txBody>
      </p:sp>
    </p:spTree>
    <p:extLst>
      <p:ext uri="{BB962C8B-B14F-4D97-AF65-F5344CB8AC3E}">
        <p14:creationId xmlns:p14="http://schemas.microsoft.com/office/powerpoint/2010/main" val="2833896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pt-BR"/>
              <a:t>Clique para editar o título mestre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34420B13-DDAF-46E5-92A9-FFBDB0D2059F}" type="datetimeFigureOut">
              <a:rPr lang="pt-BR" smtClean="0"/>
              <a:t>23/05/2019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B3302C9-6654-4EFE-AE0C-F1B0639444ED}" type="slidenum">
              <a:rPr lang="pt-BR" smtClean="0"/>
              <a:t>‹nº›</a:t>
            </a:fld>
            <a:endParaRPr lang="pt-BR"/>
          </a:p>
        </p:txBody>
      </p:sp>
    </p:spTree>
    <p:extLst>
      <p:ext uri="{BB962C8B-B14F-4D97-AF65-F5344CB8AC3E}">
        <p14:creationId xmlns:p14="http://schemas.microsoft.com/office/powerpoint/2010/main" val="321638442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4420B13-DDAF-46E5-92A9-FFBDB0D2059F}" type="datetimeFigureOut">
              <a:rPr lang="pt-BR" smtClean="0"/>
              <a:t>23/05/2019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B3302C9-6654-4EFE-AE0C-F1B0639444ED}" type="slidenum">
              <a:rPr lang="pt-BR" smtClean="0"/>
              <a:t>‹nº›</a:t>
            </a:fld>
            <a:endParaRPr lang="pt-BR"/>
          </a:p>
        </p:txBody>
      </p:sp>
    </p:spTree>
    <p:extLst>
      <p:ext uri="{BB962C8B-B14F-4D97-AF65-F5344CB8AC3E}">
        <p14:creationId xmlns:p14="http://schemas.microsoft.com/office/powerpoint/2010/main" val="261630171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4420B13-DDAF-46E5-92A9-FFBDB0D2059F}" type="datetimeFigureOut">
              <a:rPr lang="pt-BR" smtClean="0"/>
              <a:t>23/05/2019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B3302C9-6654-4EFE-AE0C-F1B0639444ED}" type="slidenum">
              <a:rPr lang="pt-BR" smtClean="0"/>
              <a:t>‹nº›</a:t>
            </a:fld>
            <a:endParaRPr lang="pt-BR"/>
          </a:p>
        </p:txBody>
      </p:sp>
    </p:spTree>
    <p:extLst>
      <p:ext uri="{BB962C8B-B14F-4D97-AF65-F5344CB8AC3E}">
        <p14:creationId xmlns:p14="http://schemas.microsoft.com/office/powerpoint/2010/main" val="304835157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4420B13-DDAF-46E5-92A9-FFBDB0D2059F}" type="datetimeFigureOut">
              <a:rPr lang="pt-BR" smtClean="0"/>
              <a:t>23/05/2019</a:t>
            </a:fld>
            <a:endParaRPr lang="pt-BR"/>
          </a:p>
        </p:txBody>
      </p:sp>
      <p:sp>
        <p:nvSpPr>
          <p:cNvPr id="5" name="Footer Placeholder 4"/>
          <p:cNvSpPr>
            <a:spLocks noGrp="1"/>
          </p:cNvSpPr>
          <p:nvPr>
            <p:ph type="ftr" sz="quarter" idx="11"/>
          </p:nvPr>
        </p:nvSpPr>
        <p:spPr/>
        <p:txBody>
          <a:bodyPr/>
          <a:lstStyle/>
          <a:p>
            <a:endParaRPr lang="pt-BR"/>
          </a:p>
        </p:txBody>
      </p:sp>
    </p:spTree>
    <p:extLst>
      <p:ext uri="{BB962C8B-B14F-4D97-AF65-F5344CB8AC3E}">
        <p14:creationId xmlns:p14="http://schemas.microsoft.com/office/powerpoint/2010/main" val="22081550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pt-BR"/>
              <a:t>Clique para editar o título mestre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34420B13-DDAF-46E5-92A9-FFBDB0D2059F}" type="datetimeFigureOut">
              <a:rPr lang="pt-BR" smtClean="0"/>
              <a:t>23/05/2019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B3302C9-6654-4EFE-AE0C-F1B0639444ED}" type="slidenum">
              <a:rPr lang="pt-BR" smtClean="0"/>
              <a:t>‹nº›</a:t>
            </a:fld>
            <a:endParaRPr lang="pt-BR"/>
          </a:p>
        </p:txBody>
      </p:sp>
    </p:spTree>
    <p:extLst>
      <p:ext uri="{BB962C8B-B14F-4D97-AF65-F5344CB8AC3E}">
        <p14:creationId xmlns:p14="http://schemas.microsoft.com/office/powerpoint/2010/main" val="190340964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34420B13-DDAF-46E5-92A9-FFBDB0D2059F}" type="datetimeFigureOut">
              <a:rPr lang="pt-BR" smtClean="0"/>
              <a:t>23/05/2019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B3302C9-6654-4EFE-AE0C-F1B0639444ED}" type="slidenum">
              <a:rPr lang="pt-BR" smtClean="0"/>
              <a:t>‹nº›</a:t>
            </a:fld>
            <a:endParaRPr lang="pt-BR"/>
          </a:p>
        </p:txBody>
      </p:sp>
    </p:spTree>
    <p:extLst>
      <p:ext uri="{BB962C8B-B14F-4D97-AF65-F5344CB8AC3E}">
        <p14:creationId xmlns:p14="http://schemas.microsoft.com/office/powerpoint/2010/main" val="142171244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629842" y="2505075"/>
            <a:ext cx="3868340"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Content Placeholder 5"/>
          <p:cNvSpPr>
            <a:spLocks noGrp="1"/>
          </p:cNvSpPr>
          <p:nvPr>
            <p:ph sz="quarter" idx="4"/>
          </p:nvPr>
        </p:nvSpPr>
        <p:spPr>
          <a:xfrm>
            <a:off x="4629150" y="2505075"/>
            <a:ext cx="3887391"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34420B13-DDAF-46E5-92A9-FFBDB0D2059F}" type="datetimeFigureOut">
              <a:rPr lang="pt-BR" smtClean="0"/>
              <a:t>23/05/2019</a:t>
            </a:fld>
            <a:endParaRPr lang="pt-BR"/>
          </a:p>
        </p:txBody>
      </p:sp>
      <p:sp>
        <p:nvSpPr>
          <p:cNvPr id="8" name="Footer Placeholder 7"/>
          <p:cNvSpPr>
            <a:spLocks noGrp="1"/>
          </p:cNvSpPr>
          <p:nvPr>
            <p:ph type="ftr" sz="quarter" idx="11"/>
          </p:nvPr>
        </p:nvSpPr>
        <p:spPr/>
        <p:txBody>
          <a:bodyPr/>
          <a:lstStyle/>
          <a:p>
            <a:endParaRPr lang="pt-BR"/>
          </a:p>
        </p:txBody>
      </p:sp>
    </p:spTree>
    <p:extLst>
      <p:ext uri="{BB962C8B-B14F-4D97-AF65-F5344CB8AC3E}">
        <p14:creationId xmlns:p14="http://schemas.microsoft.com/office/powerpoint/2010/main" val="69660723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34420B13-DDAF-46E5-92A9-FFBDB0D2059F}" type="datetimeFigureOut">
              <a:rPr lang="pt-BR" smtClean="0"/>
              <a:t>23/05/2019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6B3302C9-6654-4EFE-AE0C-F1B0639444ED}" type="slidenum">
              <a:rPr lang="pt-BR" smtClean="0"/>
              <a:t>‹nº›</a:t>
            </a:fld>
            <a:endParaRPr lang="pt-BR"/>
          </a:p>
        </p:txBody>
      </p:sp>
    </p:spTree>
    <p:extLst>
      <p:ext uri="{BB962C8B-B14F-4D97-AF65-F5344CB8AC3E}">
        <p14:creationId xmlns:p14="http://schemas.microsoft.com/office/powerpoint/2010/main" val="392881011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420B13-DDAF-46E5-92A9-FFBDB0D2059F}" type="datetimeFigureOut">
              <a:rPr lang="pt-BR" smtClean="0"/>
              <a:t>23/05/2019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6B3302C9-6654-4EFE-AE0C-F1B0639444ED}" type="slidenum">
              <a:rPr lang="pt-BR" smtClean="0"/>
              <a:t>‹nº›</a:t>
            </a:fld>
            <a:endParaRPr lang="pt-BR"/>
          </a:p>
        </p:txBody>
      </p:sp>
    </p:spTree>
    <p:extLst>
      <p:ext uri="{BB962C8B-B14F-4D97-AF65-F5344CB8AC3E}">
        <p14:creationId xmlns:p14="http://schemas.microsoft.com/office/powerpoint/2010/main" val="243710867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t-BR"/>
              <a:t>Clique para editar o título mestre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34420B13-DDAF-46E5-92A9-FFBDB0D2059F}" type="datetimeFigureOut">
              <a:rPr lang="pt-BR" smtClean="0"/>
              <a:t>23/05/2019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B3302C9-6654-4EFE-AE0C-F1B0639444ED}" type="slidenum">
              <a:rPr lang="pt-BR" smtClean="0"/>
              <a:t>‹nº›</a:t>
            </a:fld>
            <a:endParaRPr lang="pt-BR"/>
          </a:p>
        </p:txBody>
      </p:sp>
    </p:spTree>
    <p:extLst>
      <p:ext uri="{BB962C8B-B14F-4D97-AF65-F5344CB8AC3E}">
        <p14:creationId xmlns:p14="http://schemas.microsoft.com/office/powerpoint/2010/main" val="420940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34420B13-DDAF-46E5-92A9-FFBDB0D2059F}" type="datetimeFigureOut">
              <a:rPr lang="pt-BR" smtClean="0"/>
              <a:t>23/05/2019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B3302C9-6654-4EFE-AE0C-F1B0639444ED}" type="slidenum">
              <a:rPr lang="pt-BR" smtClean="0"/>
              <a:t>‹nº›</a:t>
            </a:fld>
            <a:endParaRPr lang="pt-BR"/>
          </a:p>
        </p:txBody>
      </p:sp>
    </p:spTree>
    <p:extLst>
      <p:ext uri="{BB962C8B-B14F-4D97-AF65-F5344CB8AC3E}">
        <p14:creationId xmlns:p14="http://schemas.microsoft.com/office/powerpoint/2010/main" val="24692419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20B13-DDAF-46E5-92A9-FFBDB0D2059F}" type="datetimeFigureOut">
              <a:rPr lang="pt-BR" smtClean="0"/>
              <a:t>23/05/2019</a:t>
            </a:fld>
            <a:endParaRPr lang="pt-B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3302C9-6654-4EFE-AE0C-F1B0639444ED}" type="slidenum">
              <a:rPr lang="pt-BR" smtClean="0"/>
              <a:t>‹nº›</a:t>
            </a:fld>
            <a:endParaRPr lang="pt-BR"/>
          </a:p>
        </p:txBody>
      </p:sp>
    </p:spTree>
    <p:extLst>
      <p:ext uri="{BB962C8B-B14F-4D97-AF65-F5344CB8AC3E}">
        <p14:creationId xmlns:p14="http://schemas.microsoft.com/office/powerpoint/2010/main" val="11923468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327589"/>
      </p:ext>
    </p:extLst>
  </p:cSld>
  <p:clrMapOvr>
    <a:masterClrMapping/>
  </p:clrMapOvr>
  <mc:AlternateContent xmlns:mc="http://schemas.openxmlformats.org/markup-compatibility/2006" xmlns:p14="http://schemas.microsoft.com/office/powerpoint/2010/main">
    <mc:Choice Requires="p14">
      <p:transition spd="slow">
        <p14:conveyor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ubtítulo 2"/>
          <p:cNvSpPr>
            <a:spLocks noGrp="1"/>
          </p:cNvSpPr>
          <p:nvPr>
            <p:ph type="subTitle" idx="1"/>
          </p:nvPr>
        </p:nvSpPr>
        <p:spPr>
          <a:xfrm>
            <a:off x="387527" y="1615017"/>
            <a:ext cx="7029450" cy="461088"/>
          </a:xfrm>
        </p:spPr>
        <p:txBody>
          <a:bodyPr vert="horz" lIns="91440" tIns="45720" rIns="91440" bIns="45720" rtlCol="0">
            <a:normAutofit/>
          </a:bodyPr>
          <a:lstStyle/>
          <a:p>
            <a:pPr algn="l"/>
            <a:r>
              <a:rPr lang="pt-BR" altLang="pt-BR" sz="2000" b="1" dirty="0"/>
              <a:t>Art. 11 Protocolos de </a:t>
            </a:r>
            <a:r>
              <a:rPr lang="pt-BR" altLang="pt-BR" sz="2000" b="1" dirty="0" smtClean="0"/>
              <a:t>abordagem                                                                                                        </a:t>
            </a:r>
            <a:endParaRPr lang="pt-BR" altLang="pt-BR" sz="2000" b="1" dirty="0"/>
          </a:p>
        </p:txBody>
      </p:sp>
      <p:sp>
        <p:nvSpPr>
          <p:cNvPr id="11269" name="CaixaDeTexto 6"/>
          <p:cNvSpPr txBox="1">
            <a:spLocks noChangeArrowheads="1"/>
          </p:cNvSpPr>
          <p:nvPr/>
        </p:nvSpPr>
        <p:spPr bwMode="auto">
          <a:xfrm>
            <a:off x="5463251" y="2906202"/>
            <a:ext cx="3702844"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pt-BR" altLang="pt-BR" sz="1200" i="1" dirty="0"/>
              <a:t>“A questão do protocolo, de como serão realizados os depoimentos, como o assistente social ou psicólogo, ou responsável pela oitiva vai proceder com a criança ou adolescente, pelo Tribunal, desconheço. (...) Eu fiz o curso da </a:t>
            </a:r>
            <a:r>
              <a:rPr lang="pt-BR" altLang="pt-BR" sz="1200" i="1" dirty="0" err="1"/>
              <a:t>Enfam</a:t>
            </a:r>
            <a:r>
              <a:rPr lang="pt-BR" altLang="pt-BR" sz="1200" i="1" dirty="0"/>
              <a:t>, li muito sobre, estudei bastante sobre o tema, e a gente acaba seguindo aqueles termos. né? Perguntas não evasivas, perguntas objetivas, não interromper quando a criança está expondo... mas agora, eu ainda não fiz. Vou fazer na próxima semana, com uma equipe. Então não teria como te passar esse detalhamento de como serão os protocolos” </a:t>
            </a:r>
          </a:p>
          <a:p>
            <a:pPr algn="ctr">
              <a:lnSpc>
                <a:spcPct val="100000"/>
              </a:lnSpc>
              <a:spcBef>
                <a:spcPct val="0"/>
              </a:spcBef>
              <a:buFontTx/>
              <a:buNone/>
            </a:pPr>
            <a:r>
              <a:rPr lang="pt-BR" altLang="pt-BR" sz="1200" b="1" dirty="0"/>
              <a:t>Juiz</a:t>
            </a:r>
          </a:p>
        </p:txBody>
      </p:sp>
      <p:sp>
        <p:nvSpPr>
          <p:cNvPr id="7" name="Título 1"/>
          <p:cNvSpPr txBox="1">
            <a:spLocks/>
          </p:cNvSpPr>
          <p:nvPr/>
        </p:nvSpPr>
        <p:spPr>
          <a:xfrm>
            <a:off x="347647" y="861637"/>
            <a:ext cx="6765131" cy="68222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altLang="pt-BR" sz="3600" b="1" dirty="0" smtClean="0">
                <a:solidFill>
                  <a:srgbClr val="593871"/>
                </a:solidFill>
                <a:latin typeface="Arial Black" panose="020B0A04020102020204" pitchFamily="34" charset="0"/>
              </a:rPr>
              <a:t>Resultados – Etapa II</a:t>
            </a:r>
            <a:endParaRPr lang="pt-BR" altLang="pt-BR" sz="3600" b="1" dirty="0">
              <a:solidFill>
                <a:srgbClr val="593871"/>
              </a:solidFill>
              <a:latin typeface="Arial Black" panose="020B0A04020102020204" pitchFamily="34" charset="0"/>
            </a:endParaRP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76105"/>
            <a:ext cx="5463251" cy="3968518"/>
          </a:xfrm>
          <a:prstGeom prst="rect">
            <a:avLst/>
          </a:prstGeom>
        </p:spPr>
      </p:pic>
    </p:spTree>
    <p:extLst>
      <p:ext uri="{BB962C8B-B14F-4D97-AF65-F5344CB8AC3E}">
        <p14:creationId xmlns:p14="http://schemas.microsoft.com/office/powerpoint/2010/main" val="3661654071"/>
      </p:ext>
    </p:extLst>
  </p:cSld>
  <p:clrMapOvr>
    <a:masterClrMapping/>
  </p:clrMapOvr>
  <mc:AlternateContent xmlns:mc="http://schemas.openxmlformats.org/markup-compatibility/2006" xmlns:p14="http://schemas.microsoft.com/office/powerpoint/2010/main">
    <mc:Choice Requires="p14">
      <p:transition spd="slow">
        <p14:conveyor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ubtítulo 2"/>
          <p:cNvSpPr>
            <a:spLocks noGrp="1"/>
          </p:cNvSpPr>
          <p:nvPr>
            <p:ph type="subTitle" idx="1"/>
          </p:nvPr>
        </p:nvSpPr>
        <p:spPr>
          <a:xfrm>
            <a:off x="408211" y="2258963"/>
            <a:ext cx="8327578" cy="3146822"/>
          </a:xfrm>
        </p:spPr>
        <p:txBody>
          <a:bodyPr>
            <a:noAutofit/>
          </a:bodyPr>
          <a:lstStyle/>
          <a:p>
            <a:pPr eaLnBrk="1" hangingPunct="1">
              <a:lnSpc>
                <a:spcPct val="100000"/>
              </a:lnSpc>
              <a:spcBef>
                <a:spcPct val="0"/>
              </a:spcBef>
            </a:pPr>
            <a:r>
              <a:rPr lang="pt-BR" altLang="pt-BR" sz="1800" i="1" dirty="0" smtClean="0"/>
              <a:t>“</a:t>
            </a:r>
            <a:r>
              <a:rPr lang="pt-BR" altLang="pt-BR" sz="1800" i="1" dirty="0"/>
              <a:t>Dentro do Judiciário é uma vez só. Mas dentro... dentro... se a gente for ver, o depoimento especial é feito só na Polícia ou no Judiciário. Então, com a antecipação de provas, a gente já tem conseguido que a criança fale uma vez só no Judiciário. Quando isso não acontece, no máximo duas vezes: uma vez na Polícia e uma vez no Judiciário.” </a:t>
            </a:r>
          </a:p>
          <a:p>
            <a:pPr eaLnBrk="1" hangingPunct="1">
              <a:lnSpc>
                <a:spcPct val="100000"/>
              </a:lnSpc>
              <a:spcBef>
                <a:spcPct val="0"/>
              </a:spcBef>
            </a:pPr>
            <a:r>
              <a:rPr lang="pt-BR" altLang="pt-BR" sz="1800" b="1" dirty="0"/>
              <a:t>Servidora Psicóloga</a:t>
            </a:r>
          </a:p>
          <a:p>
            <a:pPr eaLnBrk="1" hangingPunct="1">
              <a:lnSpc>
                <a:spcPct val="100000"/>
              </a:lnSpc>
              <a:spcBef>
                <a:spcPct val="0"/>
              </a:spcBef>
            </a:pPr>
            <a:endParaRPr lang="pt-BR" altLang="pt-BR" sz="1800" b="1" i="1" dirty="0"/>
          </a:p>
          <a:p>
            <a:pPr eaLnBrk="1" hangingPunct="1">
              <a:lnSpc>
                <a:spcPct val="100000"/>
              </a:lnSpc>
              <a:spcBef>
                <a:spcPct val="0"/>
              </a:spcBef>
            </a:pPr>
            <a:r>
              <a:rPr lang="pt-BR" altLang="pt-BR" sz="1800" i="1" dirty="0"/>
              <a:t>“Bom, de oitiva... muitas vezes. De Depoimento Especial, só uma. Normalmente, atualmente, os processos que nós temos visto, a criança já foi ouvida na delegacia e depois é ouvida no Depoimento Especial. Isso é o que consta no processo. Mas muitas vezes ela já foi ouvida, é... pelo Conselho Tutelar, ela já foi ouvida até às vezes pelo... no Ministério Público antes da ação ou por algum representante do Ministério Público.”</a:t>
            </a:r>
          </a:p>
          <a:p>
            <a:pPr eaLnBrk="1" hangingPunct="1">
              <a:lnSpc>
                <a:spcPct val="100000"/>
              </a:lnSpc>
              <a:spcBef>
                <a:spcPct val="0"/>
              </a:spcBef>
            </a:pPr>
            <a:r>
              <a:rPr lang="pt-BR" altLang="pt-BR" sz="1800" b="1" dirty="0"/>
              <a:t>Servidora </a:t>
            </a:r>
            <a:r>
              <a:rPr lang="pt-BR" altLang="pt-BR" sz="1800" b="1" dirty="0" smtClean="0"/>
              <a:t>Psicóloga</a:t>
            </a:r>
            <a:r>
              <a:rPr lang="pt-BR" altLang="pt-BR" sz="1800" dirty="0" smtClean="0"/>
              <a:t>                                                  </a:t>
            </a:r>
            <a:endParaRPr lang="pt-BR" altLang="pt-BR" sz="3600" dirty="0" smtClean="0">
              <a:latin typeface="Book Antiqua" panose="02040602050305030304" pitchFamily="18" charset="0"/>
            </a:endParaRPr>
          </a:p>
        </p:txBody>
      </p:sp>
      <p:sp>
        <p:nvSpPr>
          <p:cNvPr id="6" name="Título 1"/>
          <p:cNvSpPr txBox="1">
            <a:spLocks/>
          </p:cNvSpPr>
          <p:nvPr/>
        </p:nvSpPr>
        <p:spPr>
          <a:xfrm>
            <a:off x="347647" y="861637"/>
            <a:ext cx="6765131" cy="68222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altLang="pt-BR" sz="3600" b="1" dirty="0" smtClean="0">
                <a:solidFill>
                  <a:srgbClr val="593871"/>
                </a:solidFill>
                <a:latin typeface="Arial Black" panose="020B0A04020102020204" pitchFamily="34" charset="0"/>
              </a:rPr>
              <a:t>Resultados – Etapa II</a:t>
            </a:r>
            <a:endParaRPr lang="pt-BR" altLang="pt-BR" sz="3600" b="1" dirty="0">
              <a:solidFill>
                <a:srgbClr val="593871"/>
              </a:solidFill>
              <a:latin typeface="Arial Black" panose="020B0A04020102020204" pitchFamily="34" charset="0"/>
            </a:endParaRPr>
          </a:p>
        </p:txBody>
      </p:sp>
      <p:sp>
        <p:nvSpPr>
          <p:cNvPr id="7" name="Subtítulo 2"/>
          <p:cNvSpPr txBox="1">
            <a:spLocks/>
          </p:cNvSpPr>
          <p:nvPr/>
        </p:nvSpPr>
        <p:spPr>
          <a:xfrm>
            <a:off x="387527" y="1615017"/>
            <a:ext cx="7029450" cy="46108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altLang="pt-BR" sz="2000" b="1" dirty="0" smtClean="0"/>
              <a:t>Art</a:t>
            </a:r>
            <a:r>
              <a:rPr lang="pt-BR" altLang="pt-BR" sz="2000" b="1" dirty="0"/>
              <a:t>. 11 Produção antecipada de prova e não </a:t>
            </a:r>
            <a:r>
              <a:rPr lang="pt-BR" altLang="pt-BR" sz="2000" b="1" dirty="0" smtClean="0"/>
              <a:t>repetição</a:t>
            </a:r>
            <a:endParaRPr lang="pt-BR" altLang="pt-BR" sz="2000" b="1" dirty="0"/>
          </a:p>
        </p:txBody>
      </p:sp>
    </p:spTree>
    <p:extLst>
      <p:ext uri="{BB962C8B-B14F-4D97-AF65-F5344CB8AC3E}">
        <p14:creationId xmlns:p14="http://schemas.microsoft.com/office/powerpoint/2010/main" val="3557621830"/>
      </p:ext>
    </p:extLst>
  </p:cSld>
  <p:clrMapOvr>
    <a:masterClrMapping/>
  </p:clrMapOvr>
  <mc:AlternateContent xmlns:mc="http://schemas.openxmlformats.org/markup-compatibility/2006" xmlns:p14="http://schemas.microsoft.com/office/powerpoint/2010/main">
    <mc:Choice Requires="p14">
      <p:transition spd="slow">
        <p14:conveyor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ubtítulo 2"/>
          <p:cNvSpPr>
            <a:spLocks noGrp="1"/>
          </p:cNvSpPr>
          <p:nvPr>
            <p:ph type="subTitle" idx="1"/>
          </p:nvPr>
        </p:nvSpPr>
        <p:spPr>
          <a:xfrm>
            <a:off x="367028" y="1739910"/>
            <a:ext cx="8464456" cy="667623"/>
          </a:xfrm>
        </p:spPr>
        <p:txBody>
          <a:bodyPr vert="horz" lIns="91440" tIns="45720" rIns="91440" bIns="45720" rtlCol="0">
            <a:noAutofit/>
          </a:bodyPr>
          <a:lstStyle/>
          <a:p>
            <a:pPr algn="l"/>
            <a:r>
              <a:rPr lang="pt-BR" altLang="pt-BR" sz="2000" b="1" dirty="0"/>
              <a:t>Art. 12, II e III  Livre narrativa, intervenção do profissional e transmissão do depoimento</a:t>
            </a:r>
          </a:p>
          <a:p>
            <a:pPr algn="l"/>
            <a:endParaRPr lang="pt-BR" altLang="pt-BR" sz="2000" b="1" dirty="0"/>
          </a:p>
        </p:txBody>
      </p:sp>
      <p:pic>
        <p:nvPicPr>
          <p:cNvPr id="13316" name="Imagem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8572" y="2871335"/>
            <a:ext cx="7173169" cy="2081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ítulo 1"/>
          <p:cNvSpPr txBox="1">
            <a:spLocks/>
          </p:cNvSpPr>
          <p:nvPr/>
        </p:nvSpPr>
        <p:spPr>
          <a:xfrm>
            <a:off x="347647" y="861637"/>
            <a:ext cx="6765131" cy="68222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altLang="pt-BR" sz="3600" b="1" dirty="0" smtClean="0">
                <a:solidFill>
                  <a:srgbClr val="593871"/>
                </a:solidFill>
                <a:latin typeface="Arial Black" panose="020B0A04020102020204" pitchFamily="34" charset="0"/>
              </a:rPr>
              <a:t>Resultados – Etapa II</a:t>
            </a:r>
            <a:endParaRPr lang="pt-BR" altLang="pt-BR" sz="3600" b="1" dirty="0">
              <a:solidFill>
                <a:srgbClr val="593871"/>
              </a:solidFill>
              <a:latin typeface="Arial Black" panose="020B0A04020102020204" pitchFamily="34" charset="0"/>
            </a:endParaRPr>
          </a:p>
        </p:txBody>
      </p:sp>
    </p:spTree>
    <p:extLst>
      <p:ext uri="{BB962C8B-B14F-4D97-AF65-F5344CB8AC3E}">
        <p14:creationId xmlns:p14="http://schemas.microsoft.com/office/powerpoint/2010/main" val="320891030"/>
      </p:ext>
    </p:extLst>
  </p:cSld>
  <p:clrMapOvr>
    <a:masterClrMapping/>
  </p:clrMapOvr>
  <mc:AlternateContent xmlns:mc="http://schemas.openxmlformats.org/markup-compatibility/2006" xmlns:p14="http://schemas.microsoft.com/office/powerpoint/2010/main">
    <mc:Choice Requires="p14">
      <p:transition spd="slow">
        <p14:conveyor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p:cNvSpPr txBox="1">
            <a:spLocks/>
          </p:cNvSpPr>
          <p:nvPr/>
        </p:nvSpPr>
        <p:spPr>
          <a:xfrm>
            <a:off x="347647" y="861637"/>
            <a:ext cx="6765131" cy="68222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altLang="pt-BR" sz="3600" b="1" dirty="0" smtClean="0">
                <a:solidFill>
                  <a:srgbClr val="593871"/>
                </a:solidFill>
                <a:latin typeface="Arial Black" panose="020B0A04020102020204" pitchFamily="34" charset="0"/>
              </a:rPr>
              <a:t>Resultados – Etapa II</a:t>
            </a:r>
            <a:endParaRPr lang="pt-BR" altLang="pt-BR" sz="3600" b="1" dirty="0">
              <a:solidFill>
                <a:srgbClr val="593871"/>
              </a:solidFill>
              <a:latin typeface="Arial Black" panose="020B0A04020102020204" pitchFamily="34" charset="0"/>
            </a:endParaRPr>
          </a:p>
        </p:txBody>
      </p:sp>
      <p:sp>
        <p:nvSpPr>
          <p:cNvPr id="10" name="Subtítulo 2"/>
          <p:cNvSpPr txBox="1">
            <a:spLocks/>
          </p:cNvSpPr>
          <p:nvPr/>
        </p:nvSpPr>
        <p:spPr>
          <a:xfrm>
            <a:off x="367028" y="1739911"/>
            <a:ext cx="8464456" cy="4592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altLang="pt-BR" sz="2000" b="1" dirty="0" smtClean="0"/>
              <a:t>Art</a:t>
            </a:r>
            <a:r>
              <a:rPr lang="pt-BR" altLang="pt-BR" sz="2000" b="1" dirty="0"/>
              <a:t>. 12, I Atuação do profissional especializado</a:t>
            </a:r>
            <a:endParaRPr lang="pt-BR" altLang="pt-BR" sz="2000" b="1" dirty="0" smtClean="0"/>
          </a:p>
        </p:txBody>
      </p:sp>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5545" y="2303363"/>
            <a:ext cx="7812911" cy="3877457"/>
          </a:xfrm>
          <a:prstGeom prst="rect">
            <a:avLst/>
          </a:prstGeom>
        </p:spPr>
      </p:pic>
    </p:spTree>
    <p:extLst>
      <p:ext uri="{BB962C8B-B14F-4D97-AF65-F5344CB8AC3E}">
        <p14:creationId xmlns:p14="http://schemas.microsoft.com/office/powerpoint/2010/main" val="3317568160"/>
      </p:ext>
    </p:extLst>
  </p:cSld>
  <p:clrMapOvr>
    <a:masterClrMapping/>
  </p:clrMapOvr>
  <mc:AlternateContent xmlns:mc="http://schemas.openxmlformats.org/markup-compatibility/2006" xmlns:p14="http://schemas.microsoft.com/office/powerpoint/2010/main">
    <mc:Choice Requires="p14">
      <p:transition spd="slow">
        <p14:conveyor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ubtítulo 2"/>
          <p:cNvSpPr>
            <a:spLocks noGrp="1"/>
          </p:cNvSpPr>
          <p:nvPr>
            <p:ph type="subTitle" idx="1"/>
          </p:nvPr>
        </p:nvSpPr>
        <p:spPr>
          <a:xfrm>
            <a:off x="455520" y="2478882"/>
            <a:ext cx="8232961" cy="3146822"/>
          </a:xfrm>
        </p:spPr>
        <p:txBody>
          <a:bodyPr>
            <a:noAutofit/>
          </a:bodyPr>
          <a:lstStyle/>
          <a:p>
            <a:pPr eaLnBrk="1" hangingPunct="1">
              <a:lnSpc>
                <a:spcPct val="100000"/>
              </a:lnSpc>
              <a:spcBef>
                <a:spcPct val="0"/>
              </a:spcBef>
            </a:pPr>
            <a:r>
              <a:rPr lang="pt-BR" altLang="pt-BR" sz="1800" i="1" dirty="0" smtClean="0"/>
              <a:t>“</a:t>
            </a:r>
            <a:r>
              <a:rPr lang="pt-BR" altLang="pt-BR" sz="1800" i="1" dirty="0"/>
              <a:t>Foi uma capacitação à distância, pois não havia recursos para reunir todos os magistrados, foram palestras, tem uma boa pedagogia, mas tem um certo limite, impossibilita pedagogias mais ativas como a participação em depoimentos simulados.” </a:t>
            </a:r>
          </a:p>
          <a:p>
            <a:pPr eaLnBrk="1" hangingPunct="1">
              <a:lnSpc>
                <a:spcPct val="100000"/>
              </a:lnSpc>
              <a:spcBef>
                <a:spcPct val="0"/>
              </a:spcBef>
            </a:pPr>
            <a:r>
              <a:rPr lang="pt-BR" altLang="pt-BR" sz="1800" b="1" dirty="0"/>
              <a:t>Juiz</a:t>
            </a:r>
          </a:p>
          <a:p>
            <a:pPr eaLnBrk="1" hangingPunct="1">
              <a:lnSpc>
                <a:spcPct val="100000"/>
              </a:lnSpc>
              <a:spcBef>
                <a:spcPct val="0"/>
              </a:spcBef>
            </a:pPr>
            <a:endParaRPr lang="pt-BR" altLang="pt-BR" sz="1800" b="1" dirty="0"/>
          </a:p>
          <a:p>
            <a:pPr eaLnBrk="1" hangingPunct="1">
              <a:lnSpc>
                <a:spcPct val="100000"/>
              </a:lnSpc>
              <a:spcBef>
                <a:spcPct val="0"/>
              </a:spcBef>
            </a:pPr>
            <a:r>
              <a:rPr lang="pt-BR" altLang="pt-BR" sz="1800" i="1" dirty="0"/>
              <a:t>“Vê as entrevistas, estuda o protocolo, faz um role play, depois vai para a entrevista com supervisão. Então, geralmente demora uns 4 a 5 meses exclusivos para treinamento.</a:t>
            </a:r>
          </a:p>
          <a:p>
            <a:pPr eaLnBrk="1" hangingPunct="1">
              <a:lnSpc>
                <a:spcPct val="100000"/>
              </a:lnSpc>
              <a:spcBef>
                <a:spcPct val="0"/>
              </a:spcBef>
            </a:pPr>
            <a:r>
              <a:rPr lang="pt-BR" altLang="pt-BR" sz="1800" i="1" dirty="0"/>
              <a:t>(...) Eu acho que a questão de supervisão é uma das partes mais importantes e a gente quer alongar esse tempo de supervisão.”</a:t>
            </a:r>
          </a:p>
          <a:p>
            <a:pPr eaLnBrk="1" hangingPunct="1">
              <a:lnSpc>
                <a:spcPct val="100000"/>
              </a:lnSpc>
              <a:spcBef>
                <a:spcPct val="0"/>
              </a:spcBef>
            </a:pPr>
            <a:r>
              <a:rPr lang="pt-BR" altLang="pt-BR" sz="1800" b="1" dirty="0"/>
              <a:t>Servidora </a:t>
            </a:r>
            <a:r>
              <a:rPr lang="pt-BR" altLang="pt-BR" sz="1800" b="1" dirty="0" smtClean="0"/>
              <a:t>Psicóloga</a:t>
            </a:r>
            <a:endParaRPr lang="pt-BR" altLang="pt-BR" sz="1800" b="1" dirty="0"/>
          </a:p>
        </p:txBody>
      </p:sp>
      <p:sp>
        <p:nvSpPr>
          <p:cNvPr id="6" name="Título 1"/>
          <p:cNvSpPr txBox="1">
            <a:spLocks/>
          </p:cNvSpPr>
          <p:nvPr/>
        </p:nvSpPr>
        <p:spPr>
          <a:xfrm>
            <a:off x="347647" y="861637"/>
            <a:ext cx="6765131" cy="68222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altLang="pt-BR" sz="3600" b="1" dirty="0" smtClean="0">
                <a:solidFill>
                  <a:srgbClr val="593871"/>
                </a:solidFill>
                <a:latin typeface="Arial Black" panose="020B0A04020102020204" pitchFamily="34" charset="0"/>
              </a:rPr>
              <a:t>Resultados – Etapa II</a:t>
            </a:r>
            <a:endParaRPr lang="pt-BR" altLang="pt-BR" sz="3600" b="1" dirty="0">
              <a:solidFill>
                <a:srgbClr val="593871"/>
              </a:solidFill>
              <a:latin typeface="Arial Black" panose="020B0A04020102020204" pitchFamily="34" charset="0"/>
            </a:endParaRPr>
          </a:p>
        </p:txBody>
      </p:sp>
      <p:sp>
        <p:nvSpPr>
          <p:cNvPr id="7" name="Subtítulo 2"/>
          <p:cNvSpPr txBox="1">
            <a:spLocks/>
          </p:cNvSpPr>
          <p:nvPr/>
        </p:nvSpPr>
        <p:spPr>
          <a:xfrm>
            <a:off x="367028" y="1739911"/>
            <a:ext cx="8464456" cy="4592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altLang="pt-BR" sz="2000" b="1" dirty="0"/>
              <a:t>Art. 14, § 1º, II Capacitação multidisciplinar continuada</a:t>
            </a:r>
            <a:endParaRPr lang="pt-BR" altLang="pt-BR" sz="2000" b="1" dirty="0" smtClean="0"/>
          </a:p>
        </p:txBody>
      </p:sp>
    </p:spTree>
    <p:extLst>
      <p:ext uri="{BB962C8B-B14F-4D97-AF65-F5344CB8AC3E}">
        <p14:creationId xmlns:p14="http://schemas.microsoft.com/office/powerpoint/2010/main" val="1141806516"/>
      </p:ext>
    </p:extLst>
  </p:cSld>
  <p:clrMapOvr>
    <a:masterClrMapping/>
  </p:clrMapOvr>
  <mc:AlternateContent xmlns:mc="http://schemas.openxmlformats.org/markup-compatibility/2006" xmlns:p14="http://schemas.microsoft.com/office/powerpoint/2010/main">
    <mc:Choice Requires="p14">
      <p:transition spd="slow">
        <p14:conveyor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ubtítulo 2"/>
          <p:cNvSpPr>
            <a:spLocks noGrp="1"/>
          </p:cNvSpPr>
          <p:nvPr>
            <p:ph type="subTitle" idx="1"/>
          </p:nvPr>
        </p:nvSpPr>
        <p:spPr>
          <a:xfrm>
            <a:off x="647482" y="2478882"/>
            <a:ext cx="7849036" cy="3146822"/>
          </a:xfrm>
        </p:spPr>
        <p:txBody>
          <a:bodyPr>
            <a:normAutofit/>
          </a:bodyPr>
          <a:lstStyle/>
          <a:p>
            <a:pPr eaLnBrk="1" hangingPunct="1">
              <a:lnSpc>
                <a:spcPct val="100000"/>
              </a:lnSpc>
              <a:spcBef>
                <a:spcPct val="0"/>
              </a:spcBef>
            </a:pPr>
            <a:r>
              <a:rPr lang="pt-BR" altLang="pt-BR" sz="1600" i="1" dirty="0" smtClean="0"/>
              <a:t>“</a:t>
            </a:r>
            <a:r>
              <a:rPr lang="pt-BR" altLang="pt-BR" sz="1600" i="1" dirty="0"/>
              <a:t>Tá, então, assim, muita coisa eu fui atrás porque é difícil essa questão de recursos, né, disponíveis para poder tá treinando as pessoas, né, e, assim, e aqui as pessoas vão muito por conta própria, né, isso é uma falha.” </a:t>
            </a:r>
          </a:p>
          <a:p>
            <a:pPr eaLnBrk="1" hangingPunct="1">
              <a:lnSpc>
                <a:spcPct val="100000"/>
              </a:lnSpc>
              <a:spcBef>
                <a:spcPct val="0"/>
              </a:spcBef>
            </a:pPr>
            <a:r>
              <a:rPr lang="pt-BR" altLang="pt-BR" sz="1600" b="1" dirty="0"/>
              <a:t>Servidora Psicóloga</a:t>
            </a:r>
          </a:p>
          <a:p>
            <a:pPr eaLnBrk="1" hangingPunct="1">
              <a:lnSpc>
                <a:spcPct val="100000"/>
              </a:lnSpc>
              <a:spcBef>
                <a:spcPct val="0"/>
              </a:spcBef>
            </a:pPr>
            <a:endParaRPr lang="pt-BR" altLang="pt-BR" sz="1600" b="1" dirty="0"/>
          </a:p>
          <a:p>
            <a:pPr eaLnBrk="1" hangingPunct="1">
              <a:lnSpc>
                <a:spcPct val="100000"/>
              </a:lnSpc>
              <a:spcBef>
                <a:spcPct val="0"/>
              </a:spcBef>
            </a:pPr>
            <a:r>
              <a:rPr lang="pt-BR" altLang="pt-BR" sz="1600" i="1" dirty="0"/>
              <a:t>“Eu fiz o curso da </a:t>
            </a:r>
            <a:r>
              <a:rPr lang="pt-BR" altLang="pt-BR" sz="1600" i="1" dirty="0" err="1"/>
              <a:t>Enfam</a:t>
            </a:r>
            <a:r>
              <a:rPr lang="pt-BR" altLang="pt-BR" sz="1600" i="1" dirty="0"/>
              <a:t> e o Tribunal de Justiça também ofereceu curso para os juízes, não só os juízes de varas especializadas, mas qualquer juiz poderia ter feito o curso. Eu não fiz primeiro porque eu não estava (...) Quando eu ingressei no cargo de juiz, tivemos o curso de formação, que é um curso inicial. Nesse curso, na época, era “depoimento sem dano”, (...) Na época, se discutia essa questão do depoimento sem dano, mas também tivemos um curso de formação ao ingressar, em 2014... 2015, aliás.”</a:t>
            </a:r>
          </a:p>
          <a:p>
            <a:pPr eaLnBrk="1" hangingPunct="1">
              <a:lnSpc>
                <a:spcPct val="100000"/>
              </a:lnSpc>
              <a:spcBef>
                <a:spcPct val="0"/>
              </a:spcBef>
            </a:pPr>
            <a:r>
              <a:rPr lang="pt-BR" altLang="pt-BR" sz="1600" b="1" dirty="0" smtClean="0"/>
              <a:t>Juiz</a:t>
            </a:r>
            <a:endParaRPr lang="pt-BR" altLang="pt-BR" sz="1600" b="1" dirty="0"/>
          </a:p>
        </p:txBody>
      </p:sp>
      <p:sp>
        <p:nvSpPr>
          <p:cNvPr id="6" name="Título 1"/>
          <p:cNvSpPr txBox="1">
            <a:spLocks/>
          </p:cNvSpPr>
          <p:nvPr/>
        </p:nvSpPr>
        <p:spPr>
          <a:xfrm>
            <a:off x="347647" y="861637"/>
            <a:ext cx="6765131" cy="68222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altLang="pt-BR" sz="3600" b="1" dirty="0" smtClean="0">
                <a:solidFill>
                  <a:srgbClr val="593871"/>
                </a:solidFill>
                <a:latin typeface="Arial Black" panose="020B0A04020102020204" pitchFamily="34" charset="0"/>
              </a:rPr>
              <a:t>Resultados – Etapa II</a:t>
            </a:r>
            <a:endParaRPr lang="pt-BR" altLang="pt-BR" sz="3600" b="1" dirty="0">
              <a:solidFill>
                <a:srgbClr val="593871"/>
              </a:solidFill>
              <a:latin typeface="Arial Black" panose="020B0A04020102020204" pitchFamily="34" charset="0"/>
            </a:endParaRPr>
          </a:p>
        </p:txBody>
      </p:sp>
      <p:sp>
        <p:nvSpPr>
          <p:cNvPr id="7" name="Subtítulo 2"/>
          <p:cNvSpPr txBox="1">
            <a:spLocks/>
          </p:cNvSpPr>
          <p:nvPr/>
        </p:nvSpPr>
        <p:spPr>
          <a:xfrm>
            <a:off x="367028" y="1739911"/>
            <a:ext cx="8464456" cy="4592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altLang="pt-BR" sz="2000" b="1" dirty="0"/>
              <a:t>Art. 14, § 1º, II Capacitação multidisciplinar continuada</a:t>
            </a:r>
            <a:endParaRPr lang="pt-BR" altLang="pt-BR" sz="2000" b="1" dirty="0" smtClean="0"/>
          </a:p>
        </p:txBody>
      </p:sp>
    </p:spTree>
    <p:extLst>
      <p:ext uri="{BB962C8B-B14F-4D97-AF65-F5344CB8AC3E}">
        <p14:creationId xmlns:p14="http://schemas.microsoft.com/office/powerpoint/2010/main" val="2463213111"/>
      </p:ext>
    </p:extLst>
  </p:cSld>
  <p:clrMapOvr>
    <a:masterClrMapping/>
  </p:clrMapOvr>
  <mc:AlternateContent xmlns:mc="http://schemas.openxmlformats.org/markup-compatibility/2006" xmlns:p14="http://schemas.microsoft.com/office/powerpoint/2010/main">
    <mc:Choice Requires="p14">
      <p:transition spd="slow">
        <p14:conveyor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739379" y="1920298"/>
            <a:ext cx="7883760" cy="4214284"/>
          </a:xfrm>
        </p:spPr>
        <p:txBody>
          <a:bodyPr rtlCol="0">
            <a:normAutofit lnSpcReduction="10000"/>
          </a:bodyPr>
          <a:lstStyle/>
          <a:p>
            <a:pPr marL="257175" indent="-257175" algn="l">
              <a:lnSpc>
                <a:spcPct val="100000"/>
              </a:lnSpc>
              <a:spcBef>
                <a:spcPts val="0"/>
              </a:spcBef>
              <a:spcAft>
                <a:spcPts val="1200"/>
              </a:spcAft>
              <a:buFont typeface="Arial" panose="020B0604020202020204" pitchFamily="34" charset="0"/>
              <a:buChar char="•"/>
              <a:defRPr/>
            </a:pPr>
            <a:r>
              <a:rPr lang="pt-BR" dirty="0" smtClean="0"/>
              <a:t>Há diferentes níveis de </a:t>
            </a:r>
            <a:r>
              <a:rPr lang="pt-BR" i="1" dirty="0" err="1" smtClean="0"/>
              <a:t>compliance</a:t>
            </a:r>
            <a:r>
              <a:rPr lang="pt-BR" dirty="0" smtClean="0"/>
              <a:t> que variam entre as Regiões e dentro de uma mesma unidade da Federação (Ex. Ceará, Pará e Rio Grande do Sul);</a:t>
            </a:r>
          </a:p>
          <a:p>
            <a:pPr marL="257175" indent="-257175" algn="l">
              <a:lnSpc>
                <a:spcPct val="100000"/>
              </a:lnSpc>
              <a:spcBef>
                <a:spcPts val="0"/>
              </a:spcBef>
              <a:spcAft>
                <a:spcPts val="1200"/>
              </a:spcAft>
              <a:buFont typeface="Arial" panose="020B0604020202020204" pitchFamily="34" charset="0"/>
              <a:buChar char="•"/>
              <a:defRPr/>
            </a:pPr>
            <a:r>
              <a:rPr lang="pt-BR" dirty="0" smtClean="0"/>
              <a:t>Necessidade de Ampliação das Ações de Capacitação de modo a garantir sua multidisciplinariedade e continuidade;</a:t>
            </a:r>
          </a:p>
          <a:p>
            <a:pPr marL="257175" indent="-257175" algn="l">
              <a:lnSpc>
                <a:spcPct val="100000"/>
              </a:lnSpc>
              <a:spcBef>
                <a:spcPts val="0"/>
              </a:spcBef>
              <a:spcAft>
                <a:spcPts val="1200"/>
              </a:spcAft>
              <a:buFont typeface="Arial" panose="020B0604020202020204" pitchFamily="34" charset="0"/>
              <a:buChar char="•"/>
              <a:defRPr/>
            </a:pPr>
            <a:r>
              <a:rPr lang="pt-BR" dirty="0" smtClean="0"/>
              <a:t>Necessidade de discussão acerca do modo de veiculação da política relativa ao protocolo de abordagem;</a:t>
            </a:r>
          </a:p>
          <a:p>
            <a:pPr marL="257175" indent="-257175" algn="l">
              <a:lnSpc>
                <a:spcPct val="100000"/>
              </a:lnSpc>
              <a:spcBef>
                <a:spcPts val="0"/>
              </a:spcBef>
              <a:spcAft>
                <a:spcPts val="1200"/>
              </a:spcAft>
              <a:buFont typeface="Arial" panose="020B0604020202020204" pitchFamily="34" charset="0"/>
              <a:buChar char="•"/>
              <a:defRPr/>
            </a:pPr>
            <a:r>
              <a:rPr lang="pt-BR" dirty="0" smtClean="0"/>
              <a:t>Necessidade de maior articulação institucional entre os atores que compõem a rede de proteção à criança e adolescente vítima de violência.</a:t>
            </a:r>
          </a:p>
          <a:p>
            <a:pPr algn="l">
              <a:lnSpc>
                <a:spcPct val="100000"/>
              </a:lnSpc>
              <a:spcBef>
                <a:spcPts val="0"/>
              </a:spcBef>
              <a:spcAft>
                <a:spcPts val="1200"/>
              </a:spcAft>
              <a:defRPr/>
            </a:pPr>
            <a:endParaRPr lang="pt-BR" dirty="0" smtClean="0"/>
          </a:p>
        </p:txBody>
      </p:sp>
      <p:sp>
        <p:nvSpPr>
          <p:cNvPr id="4" name="Título 1"/>
          <p:cNvSpPr txBox="1">
            <a:spLocks/>
          </p:cNvSpPr>
          <p:nvPr/>
        </p:nvSpPr>
        <p:spPr>
          <a:xfrm>
            <a:off x="347647" y="861637"/>
            <a:ext cx="6765131" cy="68222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altLang="pt-BR" sz="3600" b="1" dirty="0" smtClean="0">
                <a:solidFill>
                  <a:srgbClr val="593871"/>
                </a:solidFill>
                <a:latin typeface="Arial Black" panose="020B0A04020102020204" pitchFamily="34" charset="0"/>
              </a:rPr>
              <a:t>Conclusões</a:t>
            </a:r>
            <a:endParaRPr lang="pt-BR" altLang="pt-BR" sz="3600" b="1" dirty="0">
              <a:solidFill>
                <a:srgbClr val="593871"/>
              </a:solidFill>
              <a:latin typeface="Arial Black" panose="020B0A04020102020204" pitchFamily="34" charset="0"/>
            </a:endParaRPr>
          </a:p>
        </p:txBody>
      </p:sp>
    </p:spTree>
    <p:extLst>
      <p:ext uri="{BB962C8B-B14F-4D97-AF65-F5344CB8AC3E}">
        <p14:creationId xmlns:p14="http://schemas.microsoft.com/office/powerpoint/2010/main" val="3479887550"/>
      </p:ext>
    </p:extLst>
  </p:cSld>
  <p:clrMapOvr>
    <a:masterClrMapping/>
  </p:clrMapOvr>
  <mc:AlternateContent xmlns:mc="http://schemas.openxmlformats.org/markup-compatibility/2006" xmlns:p14="http://schemas.microsoft.com/office/powerpoint/2010/main">
    <mc:Choice Requires="p14">
      <p:transition spd="slow">
        <p14:conveyor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ubtítulo 2"/>
          <p:cNvSpPr>
            <a:spLocks noGrp="1"/>
          </p:cNvSpPr>
          <p:nvPr>
            <p:ph type="subTitle" idx="1"/>
          </p:nvPr>
        </p:nvSpPr>
        <p:spPr>
          <a:xfrm>
            <a:off x="612758" y="2163366"/>
            <a:ext cx="7918484" cy="3971216"/>
          </a:xfrm>
        </p:spPr>
        <p:txBody>
          <a:bodyPr>
            <a:noAutofit/>
          </a:bodyPr>
          <a:lstStyle/>
          <a:p>
            <a:pPr eaLnBrk="1" hangingPunct="1">
              <a:lnSpc>
                <a:spcPct val="100000"/>
              </a:lnSpc>
              <a:spcBef>
                <a:spcPct val="0"/>
              </a:spcBef>
            </a:pPr>
            <a:r>
              <a:rPr lang="pt-BR" altLang="pt-BR" sz="1800" i="1" dirty="0"/>
              <a:t>“Como falei várias vezes aqui, a mãe relatava a dificuldade da criança em dormir. Tudo isso ocorre porque a mãe também não tem preparo para lidar com essa situação, esse drama. Então, talvez, o estado, com políticas públicas para orientar, teria uma relevância muito grande. E também acredito que seja muito relevante atuação dos oficiais de justiça, né? Especialmente quando forem atuar intimando para uma audiência, esclarecendo informando de modo que passe tranquilidade para a mãe e a família entenderem que ir ao Fórum não pode ser algo que vá machucar. </a:t>
            </a:r>
          </a:p>
          <a:p>
            <a:pPr eaLnBrk="1" hangingPunct="1">
              <a:lnSpc>
                <a:spcPct val="100000"/>
              </a:lnSpc>
              <a:spcBef>
                <a:spcPct val="0"/>
              </a:spcBef>
            </a:pPr>
            <a:r>
              <a:rPr lang="pt-BR" altLang="pt-BR" sz="1800" i="1" dirty="0"/>
              <a:t>(...) não depende só do Judiciário, depende de todo um conjunto de articulações para tentar implementar. </a:t>
            </a:r>
          </a:p>
          <a:p>
            <a:pPr eaLnBrk="1" hangingPunct="1">
              <a:lnSpc>
                <a:spcPct val="100000"/>
              </a:lnSpc>
              <a:spcBef>
                <a:spcPct val="0"/>
              </a:spcBef>
            </a:pPr>
            <a:r>
              <a:rPr lang="pt-BR" altLang="pt-BR" sz="3200" b="1" i="1" dirty="0" smtClean="0"/>
              <a:t>Mas sempre tem um começo, né?”</a:t>
            </a:r>
          </a:p>
          <a:p>
            <a:pPr eaLnBrk="1" hangingPunct="1">
              <a:lnSpc>
                <a:spcPct val="100000"/>
              </a:lnSpc>
              <a:spcBef>
                <a:spcPct val="0"/>
              </a:spcBef>
            </a:pPr>
            <a:r>
              <a:rPr lang="pt-BR" altLang="pt-BR" sz="1800" b="1" i="1" dirty="0"/>
              <a:t>Juiz</a:t>
            </a:r>
          </a:p>
        </p:txBody>
      </p:sp>
      <p:sp>
        <p:nvSpPr>
          <p:cNvPr id="4" name="Título 1"/>
          <p:cNvSpPr txBox="1">
            <a:spLocks/>
          </p:cNvSpPr>
          <p:nvPr/>
        </p:nvSpPr>
        <p:spPr>
          <a:xfrm>
            <a:off x="347647" y="861637"/>
            <a:ext cx="6765131" cy="68222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altLang="pt-BR" sz="3600" b="1" dirty="0" smtClean="0">
                <a:solidFill>
                  <a:srgbClr val="593871"/>
                </a:solidFill>
                <a:latin typeface="Arial Black" panose="020B0A04020102020204" pitchFamily="34" charset="0"/>
              </a:rPr>
              <a:t>Conclusões</a:t>
            </a:r>
            <a:endParaRPr lang="pt-BR" altLang="pt-BR" sz="3600" b="1" dirty="0">
              <a:solidFill>
                <a:srgbClr val="593871"/>
              </a:solidFill>
              <a:latin typeface="Arial Black" panose="020B0A04020102020204" pitchFamily="34" charset="0"/>
            </a:endParaRPr>
          </a:p>
        </p:txBody>
      </p:sp>
    </p:spTree>
    <p:extLst>
      <p:ext uri="{BB962C8B-B14F-4D97-AF65-F5344CB8AC3E}">
        <p14:creationId xmlns:p14="http://schemas.microsoft.com/office/powerpoint/2010/main" val="1226434464"/>
      </p:ext>
    </p:extLst>
  </p:cSld>
  <p:clrMapOvr>
    <a:masterClrMapping/>
  </p:clrMapOvr>
  <mc:AlternateContent xmlns:mc="http://schemas.openxmlformats.org/markup-compatibility/2006" xmlns:p14="http://schemas.microsoft.com/office/powerpoint/2010/main">
    <mc:Choice Requires="p14">
      <p:transition spd="slow">
        <p14:conveyor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4" name="CaixaDeTexto 3"/>
          <p:cNvSpPr txBox="1"/>
          <p:nvPr/>
        </p:nvSpPr>
        <p:spPr>
          <a:xfrm>
            <a:off x="150470" y="5486400"/>
            <a:ext cx="7025833" cy="369332"/>
          </a:xfrm>
          <a:prstGeom prst="rect">
            <a:avLst/>
          </a:prstGeom>
          <a:noFill/>
        </p:spPr>
        <p:txBody>
          <a:bodyPr wrap="square" rtlCol="0">
            <a:spAutoFit/>
          </a:bodyPr>
          <a:lstStyle/>
          <a:p>
            <a:r>
              <a:rPr lang="pt-BR" dirty="0" smtClean="0">
                <a:solidFill>
                  <a:schemeClr val="bg1"/>
                </a:solidFill>
              </a:rPr>
              <a:t>http</a:t>
            </a:r>
            <a:r>
              <a:rPr lang="pt-BR" dirty="0">
                <a:solidFill>
                  <a:schemeClr val="bg1"/>
                </a:solidFill>
              </a:rPr>
              <a:t>://www.cnj.jus.br/pesquisas-judiciarias/justica-pesquisa/publicacoes</a:t>
            </a:r>
          </a:p>
        </p:txBody>
      </p:sp>
      <p:sp>
        <p:nvSpPr>
          <p:cNvPr id="5" name="CaixaDeTexto 4"/>
          <p:cNvSpPr txBox="1"/>
          <p:nvPr/>
        </p:nvSpPr>
        <p:spPr>
          <a:xfrm>
            <a:off x="914400" y="4377159"/>
            <a:ext cx="3923818" cy="923330"/>
          </a:xfrm>
          <a:prstGeom prst="rect">
            <a:avLst/>
          </a:prstGeom>
          <a:noFill/>
        </p:spPr>
        <p:txBody>
          <a:bodyPr wrap="square" rtlCol="0">
            <a:spAutoFit/>
          </a:bodyPr>
          <a:lstStyle/>
          <a:p>
            <a:pPr algn="ctr"/>
            <a:r>
              <a:rPr lang="pt-BR" dirty="0" smtClean="0">
                <a:solidFill>
                  <a:schemeClr val="bg1"/>
                </a:solidFill>
              </a:rPr>
              <a:t>Departamento de Pesquisas Judiciárias</a:t>
            </a:r>
          </a:p>
          <a:p>
            <a:pPr algn="ctr"/>
            <a:r>
              <a:rPr lang="pt-BR" dirty="0" smtClean="0">
                <a:solidFill>
                  <a:schemeClr val="bg1"/>
                </a:solidFill>
              </a:rPr>
              <a:t>Conselho Nacional de Justiça</a:t>
            </a:r>
          </a:p>
          <a:p>
            <a:pPr algn="ctr"/>
            <a:r>
              <a:rPr lang="pt-BR" dirty="0" smtClean="0">
                <a:solidFill>
                  <a:schemeClr val="bg1"/>
                </a:solidFill>
              </a:rPr>
              <a:t>www.cnj.jus.br</a:t>
            </a:r>
            <a:endParaRPr lang="pt-BR" dirty="0">
              <a:solidFill>
                <a:schemeClr val="bg1"/>
              </a:solidFill>
            </a:endParaRPr>
          </a:p>
        </p:txBody>
      </p:sp>
    </p:spTree>
    <p:extLst>
      <p:ext uri="{BB962C8B-B14F-4D97-AF65-F5344CB8AC3E}">
        <p14:creationId xmlns:p14="http://schemas.microsoft.com/office/powerpoint/2010/main" val="1493073462"/>
      </p:ext>
    </p:extLst>
  </p:cSld>
  <p:clrMapOvr>
    <a:masterClrMapping/>
  </p:clrMapOvr>
  <mc:AlternateContent xmlns:mc="http://schemas.openxmlformats.org/markup-compatibility/2006" xmlns:p14="http://schemas.microsoft.com/office/powerpoint/2010/main">
    <mc:Choice Requires="p14">
      <p:transition spd="slow">
        <p14:conveyor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EDC3CB-5C36-4CCC-9B39-7B3BF6853337}"/>
              </a:ext>
            </a:extLst>
          </p:cNvPr>
          <p:cNvSpPr>
            <a:spLocks noGrp="1"/>
          </p:cNvSpPr>
          <p:nvPr>
            <p:ph type="title"/>
          </p:nvPr>
        </p:nvSpPr>
        <p:spPr>
          <a:xfrm>
            <a:off x="244187" y="552161"/>
            <a:ext cx="7886700" cy="1325563"/>
          </a:xfrm>
        </p:spPr>
        <p:txBody>
          <a:bodyPr>
            <a:normAutofit/>
          </a:bodyPr>
          <a:lstStyle/>
          <a:p>
            <a:r>
              <a:rPr lang="pt-BR" sz="3600" b="1" dirty="0" smtClean="0">
                <a:solidFill>
                  <a:srgbClr val="4D2F63"/>
                </a:solidFill>
                <a:latin typeface="Arial Black" panose="020B0A04020102020204" pitchFamily="34" charset="0"/>
              </a:rPr>
              <a:t>Equipe</a:t>
            </a:r>
            <a:endParaRPr lang="pt-BR" sz="3600" b="1" dirty="0">
              <a:solidFill>
                <a:srgbClr val="4D2F63"/>
              </a:solidFill>
              <a:latin typeface="Arial Black" panose="020B0A04020102020204" pitchFamily="34" charset="0"/>
            </a:endParaRPr>
          </a:p>
        </p:txBody>
      </p:sp>
      <p:sp>
        <p:nvSpPr>
          <p:cNvPr id="3" name="Espaço Reservado para Conteúdo 2">
            <a:extLst>
              <a:ext uri="{FF2B5EF4-FFF2-40B4-BE49-F238E27FC236}">
                <a16:creationId xmlns:a16="http://schemas.microsoft.com/office/drawing/2014/main" id="{FD8B2EB7-EF42-4BE2-9251-8B7099E5B206}"/>
              </a:ext>
            </a:extLst>
          </p:cNvPr>
          <p:cNvSpPr>
            <a:spLocks noGrp="1"/>
          </p:cNvSpPr>
          <p:nvPr>
            <p:ph idx="1"/>
          </p:nvPr>
        </p:nvSpPr>
        <p:spPr>
          <a:xfrm>
            <a:off x="549137" y="2045753"/>
            <a:ext cx="4380672" cy="3364710"/>
          </a:xfrm>
        </p:spPr>
        <p:txBody>
          <a:bodyPr>
            <a:normAutofit fontScale="92500" lnSpcReduction="20000"/>
          </a:bodyPr>
          <a:lstStyle/>
          <a:p>
            <a:pPr marL="0" indent="0">
              <a:buNone/>
            </a:pPr>
            <a:r>
              <a:rPr lang="pt-BR" sz="1600" b="1" dirty="0" smtClean="0"/>
              <a:t>Coordenador de Pesquisa</a:t>
            </a:r>
            <a:endParaRPr lang="pt-BR" sz="1600" dirty="0" smtClean="0"/>
          </a:p>
          <a:p>
            <a:pPr marL="0" indent="0">
              <a:buNone/>
            </a:pPr>
            <a:r>
              <a:rPr lang="pt-BR" sz="1600" dirty="0" smtClean="0"/>
              <a:t>Antônio Jorge Pereira Júnior</a:t>
            </a:r>
            <a:endParaRPr lang="pt-BR" sz="1600" dirty="0"/>
          </a:p>
          <a:p>
            <a:pPr marL="0" indent="0">
              <a:buNone/>
            </a:pPr>
            <a:endParaRPr lang="pt-BR" sz="1600" b="1" dirty="0"/>
          </a:p>
          <a:p>
            <a:pPr marL="0" indent="0">
              <a:buNone/>
            </a:pPr>
            <a:r>
              <a:rPr lang="pt-BR" sz="1600" b="1" dirty="0" smtClean="0"/>
              <a:t>Pesquisadores </a:t>
            </a:r>
            <a:endParaRPr lang="pt-BR" sz="1600" dirty="0"/>
          </a:p>
          <a:p>
            <a:pPr marL="0" indent="0">
              <a:buNone/>
            </a:pPr>
            <a:r>
              <a:rPr lang="pt-BR" sz="1600" dirty="0"/>
              <a:t>Juliana Nogueira Loiola</a:t>
            </a:r>
          </a:p>
          <a:p>
            <a:pPr marL="0" indent="0">
              <a:buNone/>
            </a:pPr>
            <a:r>
              <a:rPr lang="pt-BR" sz="1600" dirty="0"/>
              <a:t>Juliana Rodrigues Barreto Cavalcante</a:t>
            </a:r>
          </a:p>
          <a:p>
            <a:pPr marL="0" indent="0">
              <a:buNone/>
            </a:pPr>
            <a:r>
              <a:rPr lang="pt-BR" sz="1600" dirty="0"/>
              <a:t>Marília Bitencourt C. Calou P. Rebouças</a:t>
            </a:r>
          </a:p>
          <a:p>
            <a:pPr marL="0" indent="0">
              <a:buNone/>
            </a:pPr>
            <a:r>
              <a:rPr lang="pt-BR" sz="1600" dirty="0" err="1"/>
              <a:t>Marynna</a:t>
            </a:r>
            <a:r>
              <a:rPr lang="pt-BR" sz="1600" dirty="0"/>
              <a:t> Laís Quirino Pereira</a:t>
            </a:r>
          </a:p>
          <a:p>
            <a:pPr marL="0" indent="0">
              <a:buNone/>
            </a:pPr>
            <a:r>
              <a:rPr lang="pt-BR" sz="1600" dirty="0" err="1"/>
              <a:t>Nardejane</a:t>
            </a:r>
            <a:r>
              <a:rPr lang="pt-BR" sz="1600" dirty="0"/>
              <a:t> Martins Cardoso</a:t>
            </a:r>
          </a:p>
          <a:p>
            <a:pPr marL="0" indent="0">
              <a:buNone/>
            </a:pPr>
            <a:r>
              <a:rPr lang="pt-BR" sz="1600" dirty="0"/>
              <a:t>Rafaela Gomes Viana</a:t>
            </a:r>
          </a:p>
          <a:p>
            <a:pPr marL="0" indent="0">
              <a:buNone/>
            </a:pPr>
            <a:r>
              <a:rPr lang="pt-BR" sz="1600" dirty="0"/>
              <a:t>Thiago Pessoa Colares</a:t>
            </a:r>
            <a:endParaRPr lang="pt-BR" sz="1500" dirty="0"/>
          </a:p>
        </p:txBody>
      </p:sp>
    </p:spTree>
    <p:extLst>
      <p:ext uri="{BB962C8B-B14F-4D97-AF65-F5344CB8AC3E}">
        <p14:creationId xmlns:p14="http://schemas.microsoft.com/office/powerpoint/2010/main" val="2929057313"/>
      </p:ext>
    </p:extLst>
  </p:cSld>
  <p:clrMapOvr>
    <a:masterClrMapping/>
  </p:clrMapOvr>
  <mc:AlternateContent xmlns:mc="http://schemas.openxmlformats.org/markup-compatibility/2006" xmlns:p14="http://schemas.microsoft.com/office/powerpoint/2010/main">
    <mc:Choice Requires="p14">
      <p:transition spd="slow">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ítulo 2"/>
          <p:cNvSpPr txBox="1">
            <a:spLocks/>
          </p:cNvSpPr>
          <p:nvPr/>
        </p:nvSpPr>
        <p:spPr>
          <a:xfrm>
            <a:off x="460094" y="1877724"/>
            <a:ext cx="6858000" cy="284797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defRPr/>
            </a:pPr>
            <a:r>
              <a:rPr lang="pt-BR" altLang="pt-BR" b="1" dirty="0" smtClean="0"/>
              <a:t>Etapa I</a:t>
            </a:r>
          </a:p>
          <a:p>
            <a:pPr marL="257175" indent="-257175" algn="just">
              <a:defRPr/>
            </a:pPr>
            <a:r>
              <a:rPr lang="pt-BR" altLang="pt-BR" dirty="0" smtClean="0"/>
              <a:t>Estudo bibliográfico</a:t>
            </a:r>
          </a:p>
          <a:p>
            <a:pPr marL="257175" indent="-257175" algn="just">
              <a:defRPr/>
            </a:pPr>
            <a:r>
              <a:rPr lang="pt-BR" altLang="pt-BR" dirty="0" smtClean="0"/>
              <a:t>Análise documental</a:t>
            </a:r>
          </a:p>
          <a:p>
            <a:pPr marL="257175" indent="-257175" algn="just">
              <a:defRPr/>
            </a:pPr>
            <a:endParaRPr lang="pt-BR" altLang="pt-BR" dirty="0" smtClean="0"/>
          </a:p>
          <a:p>
            <a:pPr algn="just">
              <a:defRPr/>
            </a:pPr>
            <a:r>
              <a:rPr lang="pt-BR" altLang="pt-BR" b="1" dirty="0" smtClean="0"/>
              <a:t>Etapa II</a:t>
            </a:r>
          </a:p>
          <a:p>
            <a:pPr marL="257175" indent="-257175" algn="just">
              <a:defRPr/>
            </a:pPr>
            <a:r>
              <a:rPr lang="pt-BR" altLang="pt-BR" dirty="0" smtClean="0"/>
              <a:t>Observação direta </a:t>
            </a:r>
            <a:r>
              <a:rPr lang="pt-BR" altLang="pt-BR" i="1" dirty="0" smtClean="0"/>
              <a:t>in loco</a:t>
            </a:r>
          </a:p>
          <a:p>
            <a:pPr marL="257175" indent="-257175" algn="just">
              <a:defRPr/>
            </a:pPr>
            <a:r>
              <a:rPr lang="pt-BR" altLang="pt-BR" dirty="0" smtClean="0"/>
              <a:t>Entrevistas </a:t>
            </a:r>
            <a:r>
              <a:rPr lang="pt-BR" altLang="pt-BR" dirty="0" err="1" smtClean="0"/>
              <a:t>semi-estruturadas</a:t>
            </a:r>
            <a:endParaRPr lang="pt-BR" altLang="pt-BR" dirty="0" smtClean="0"/>
          </a:p>
          <a:p>
            <a:pPr algn="just">
              <a:defRPr/>
            </a:pPr>
            <a:endParaRPr lang="pt-BR" altLang="pt-BR" dirty="0" smtClean="0"/>
          </a:p>
          <a:p>
            <a:pPr marL="257175" indent="-257175" algn="just">
              <a:defRPr/>
            </a:pPr>
            <a:endParaRPr lang="pt-BR" altLang="pt-BR" dirty="0" smtClean="0">
              <a:latin typeface="Book Antiqua" panose="02040602050305030304" pitchFamily="18" charset="0"/>
            </a:endParaRPr>
          </a:p>
        </p:txBody>
      </p:sp>
      <p:sp>
        <p:nvSpPr>
          <p:cNvPr id="11" name="Título 1"/>
          <p:cNvSpPr txBox="1">
            <a:spLocks/>
          </p:cNvSpPr>
          <p:nvPr/>
        </p:nvSpPr>
        <p:spPr>
          <a:xfrm>
            <a:off x="347647" y="861637"/>
            <a:ext cx="6765131" cy="68222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altLang="pt-BR" sz="3600" b="1" dirty="0" smtClean="0">
                <a:solidFill>
                  <a:srgbClr val="593871"/>
                </a:solidFill>
                <a:latin typeface="Arial Black" panose="020B0A04020102020204" pitchFamily="34" charset="0"/>
              </a:rPr>
              <a:t>Metodologia</a:t>
            </a:r>
            <a:endParaRPr lang="pt-BR" altLang="pt-BR" sz="3600" b="1" dirty="0">
              <a:solidFill>
                <a:srgbClr val="593871"/>
              </a:solidFill>
              <a:latin typeface="Arial Black" panose="020B0A04020102020204" pitchFamily="34" charset="0"/>
            </a:endParaRPr>
          </a:p>
        </p:txBody>
      </p:sp>
    </p:spTree>
    <p:extLst>
      <p:ext uri="{BB962C8B-B14F-4D97-AF65-F5344CB8AC3E}">
        <p14:creationId xmlns:p14="http://schemas.microsoft.com/office/powerpoint/2010/main" val="2663496091"/>
      </p:ext>
    </p:extLst>
  </p:cSld>
  <p:clrMapOvr>
    <a:masterClrMapping/>
  </p:clrMapOvr>
  <mc:AlternateContent xmlns:mc="http://schemas.openxmlformats.org/markup-compatibility/2006" xmlns:p14="http://schemas.microsoft.com/office/powerpoint/2010/main">
    <mc:Choice Requires="p14">
      <p:transition spd="slow">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1"/>
          <p:cNvSpPr txBox="1">
            <a:spLocks/>
          </p:cNvSpPr>
          <p:nvPr/>
        </p:nvSpPr>
        <p:spPr>
          <a:xfrm>
            <a:off x="347647" y="861637"/>
            <a:ext cx="6765131" cy="682228"/>
          </a:xfrm>
          <a:prstGeom prst="rect">
            <a:avLst/>
          </a:prstGeom>
        </p:spPr>
        <p:txBody>
          <a:bodyPr vert="horz" lIns="91440" tIns="45720" rIns="91440" bIns="45720" rtlCol="0" anchor="ctr">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altLang="pt-BR" sz="4200" b="1" dirty="0" smtClean="0">
                <a:solidFill>
                  <a:srgbClr val="593871"/>
                </a:solidFill>
                <a:latin typeface="Arial Black" panose="020B0A04020102020204" pitchFamily="34" charset="0"/>
              </a:rPr>
              <a:t>Metodologia</a:t>
            </a:r>
          </a:p>
          <a:p>
            <a:pPr algn="l"/>
            <a:r>
              <a:rPr lang="pt-BR" altLang="pt-BR" sz="2100" b="1" dirty="0" smtClean="0">
                <a:solidFill>
                  <a:srgbClr val="593871"/>
                </a:solidFill>
                <a:latin typeface="Arial Black" panose="020B0A04020102020204" pitchFamily="34" charset="0"/>
              </a:rPr>
              <a:t>Recorte Especial</a:t>
            </a:r>
            <a:endParaRPr lang="pt-BR" altLang="pt-BR" sz="2100" b="1" dirty="0">
              <a:solidFill>
                <a:srgbClr val="593871"/>
              </a:solidFill>
              <a:latin typeface="Arial Black" panose="020B0A04020102020204" pitchFamily="34" charset="0"/>
            </a:endParaRPr>
          </a:p>
        </p:txBody>
      </p:sp>
      <p:pic>
        <p:nvPicPr>
          <p:cNvPr id="13" name="Imagem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22900"/>
            <a:ext cx="4171950" cy="4133850"/>
          </a:xfrm>
          <a:prstGeom prst="rect">
            <a:avLst/>
          </a:prstGeom>
        </p:spPr>
      </p:pic>
      <p:pic>
        <p:nvPicPr>
          <p:cNvPr id="14" name="Imagem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5471" y="3736125"/>
            <a:ext cx="5393803" cy="2114812"/>
          </a:xfrm>
          <a:prstGeom prst="rect">
            <a:avLst/>
          </a:prstGeom>
        </p:spPr>
      </p:pic>
    </p:spTree>
    <p:extLst>
      <p:ext uri="{BB962C8B-B14F-4D97-AF65-F5344CB8AC3E}">
        <p14:creationId xmlns:p14="http://schemas.microsoft.com/office/powerpoint/2010/main" val="2747350836"/>
      </p:ext>
    </p:extLst>
  </p:cSld>
  <p:clrMapOvr>
    <a:masterClrMapping/>
  </p:clrMapOvr>
  <mc:AlternateContent xmlns:mc="http://schemas.openxmlformats.org/markup-compatibility/2006" xmlns:p14="http://schemas.microsoft.com/office/powerpoint/2010/main">
    <mc:Choice Requires="p14">
      <p:transition spd="slow">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Arredondado 3"/>
          <p:cNvSpPr/>
          <p:nvPr/>
        </p:nvSpPr>
        <p:spPr>
          <a:xfrm>
            <a:off x="486137" y="2758221"/>
            <a:ext cx="1805650" cy="1456812"/>
          </a:xfrm>
          <a:prstGeom prst="roundRect">
            <a:avLst/>
          </a:prstGeom>
          <a:solidFill>
            <a:srgbClr val="C395B1"/>
          </a:solidFill>
          <a:ln>
            <a:solidFill>
              <a:srgbClr val="4D2F6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Retângulo Arredondado 11"/>
          <p:cNvSpPr/>
          <p:nvPr/>
        </p:nvSpPr>
        <p:spPr>
          <a:xfrm>
            <a:off x="6909196" y="2758221"/>
            <a:ext cx="1805650" cy="1456812"/>
          </a:xfrm>
          <a:prstGeom prst="roundRect">
            <a:avLst/>
          </a:prstGeom>
          <a:solidFill>
            <a:srgbClr val="C395B1"/>
          </a:solidFill>
          <a:ln>
            <a:solidFill>
              <a:srgbClr val="4D2F6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050" name="Título 1"/>
          <p:cNvSpPr>
            <a:spLocks noGrp="1"/>
          </p:cNvSpPr>
          <p:nvPr>
            <p:ph type="ctrTitle"/>
          </p:nvPr>
        </p:nvSpPr>
        <p:spPr>
          <a:xfrm>
            <a:off x="347647" y="861637"/>
            <a:ext cx="6765131" cy="682228"/>
          </a:xfrm>
        </p:spPr>
        <p:txBody>
          <a:bodyPr vert="horz" lIns="91440" tIns="45720" rIns="91440" bIns="45720" rtlCol="0" anchor="ctr">
            <a:normAutofit/>
          </a:bodyPr>
          <a:lstStyle/>
          <a:p>
            <a:pPr algn="l"/>
            <a:r>
              <a:rPr lang="pt-BR" altLang="pt-BR" sz="3600" b="1" dirty="0" smtClean="0">
                <a:solidFill>
                  <a:srgbClr val="593871"/>
                </a:solidFill>
                <a:latin typeface="Arial Black" panose="020B0A04020102020204" pitchFamily="34" charset="0"/>
              </a:rPr>
              <a:t>Resultados – Etapa I</a:t>
            </a:r>
            <a:endParaRPr lang="pt-BR" altLang="pt-BR" sz="3600" b="1" dirty="0">
              <a:solidFill>
                <a:srgbClr val="593871"/>
              </a:solidFill>
              <a:latin typeface="Arial Black" panose="020B0A04020102020204" pitchFamily="34" charset="0"/>
            </a:endParaRPr>
          </a:p>
        </p:txBody>
      </p:sp>
      <p:sp>
        <p:nvSpPr>
          <p:cNvPr id="3" name="Subtítulo 2"/>
          <p:cNvSpPr>
            <a:spLocks noGrp="1"/>
          </p:cNvSpPr>
          <p:nvPr>
            <p:ph type="subTitle" idx="1"/>
          </p:nvPr>
        </p:nvSpPr>
        <p:spPr>
          <a:xfrm>
            <a:off x="1848852" y="1802011"/>
            <a:ext cx="5446296" cy="4494618"/>
          </a:xfrm>
        </p:spPr>
        <p:txBody>
          <a:bodyPr rtlCol="0">
            <a:noAutofit/>
          </a:bodyPr>
          <a:lstStyle/>
          <a:p>
            <a:pPr>
              <a:spcBef>
                <a:spcPts val="0"/>
              </a:spcBef>
              <a:spcAft>
                <a:spcPts val="600"/>
              </a:spcAft>
              <a:defRPr/>
            </a:pPr>
            <a:r>
              <a:rPr lang="pt-BR" sz="1800" b="1" dirty="0" smtClean="0"/>
              <a:t>Regime Transnacional de Proteção à Criança</a:t>
            </a:r>
          </a:p>
          <a:p>
            <a:pPr>
              <a:lnSpc>
                <a:spcPct val="100000"/>
              </a:lnSpc>
              <a:spcBef>
                <a:spcPts val="0"/>
              </a:spcBef>
              <a:defRPr/>
            </a:pPr>
            <a:r>
              <a:rPr lang="pt-BR" sz="1400" dirty="0" smtClean="0"/>
              <a:t>Declaração </a:t>
            </a:r>
            <a:r>
              <a:rPr lang="pt-BR" sz="1400" dirty="0"/>
              <a:t>de Genebra sobre os Direitos da Criança</a:t>
            </a:r>
          </a:p>
          <a:p>
            <a:pPr>
              <a:lnSpc>
                <a:spcPct val="100000"/>
              </a:lnSpc>
              <a:spcBef>
                <a:spcPts val="0"/>
              </a:spcBef>
              <a:spcAft>
                <a:spcPts val="600"/>
              </a:spcAft>
              <a:defRPr/>
            </a:pPr>
            <a:r>
              <a:rPr lang="pt-BR" sz="1400" dirty="0" smtClean="0"/>
              <a:t>(</a:t>
            </a:r>
            <a:r>
              <a:rPr lang="pt-BR" sz="1400" dirty="0"/>
              <a:t>1924)</a:t>
            </a:r>
          </a:p>
          <a:p>
            <a:pPr>
              <a:lnSpc>
                <a:spcPct val="100000"/>
              </a:lnSpc>
              <a:spcBef>
                <a:spcPts val="0"/>
              </a:spcBef>
              <a:defRPr/>
            </a:pPr>
            <a:r>
              <a:rPr lang="pt-BR" sz="1400" dirty="0" smtClean="0"/>
              <a:t>Declaração </a:t>
            </a:r>
            <a:r>
              <a:rPr lang="pt-BR" sz="1400" dirty="0"/>
              <a:t>dos Direitos da Criança</a:t>
            </a:r>
          </a:p>
          <a:p>
            <a:pPr>
              <a:lnSpc>
                <a:spcPct val="100000"/>
              </a:lnSpc>
              <a:spcBef>
                <a:spcPts val="0"/>
              </a:spcBef>
              <a:spcAft>
                <a:spcPts val="600"/>
              </a:spcAft>
              <a:defRPr/>
            </a:pPr>
            <a:r>
              <a:rPr lang="pt-BR" sz="1400" dirty="0" smtClean="0"/>
              <a:t>(</a:t>
            </a:r>
            <a:r>
              <a:rPr lang="pt-BR" sz="1400" dirty="0"/>
              <a:t>1959)</a:t>
            </a:r>
          </a:p>
          <a:p>
            <a:pPr>
              <a:lnSpc>
                <a:spcPct val="100000"/>
              </a:lnSpc>
              <a:spcBef>
                <a:spcPts val="0"/>
              </a:spcBef>
              <a:defRPr/>
            </a:pPr>
            <a:r>
              <a:rPr lang="pt-BR" sz="1400" dirty="0" smtClean="0"/>
              <a:t>Convenção </a:t>
            </a:r>
            <a:r>
              <a:rPr lang="pt-BR" sz="1400" dirty="0"/>
              <a:t>das Nações Unidas sobre </a:t>
            </a:r>
            <a:r>
              <a:rPr lang="pt-BR" sz="1400" dirty="0" smtClean="0"/>
              <a:t>os </a:t>
            </a:r>
            <a:r>
              <a:rPr lang="pt-BR" sz="1400" dirty="0"/>
              <a:t>Direitos da Criança</a:t>
            </a:r>
          </a:p>
          <a:p>
            <a:pPr>
              <a:lnSpc>
                <a:spcPct val="100000"/>
              </a:lnSpc>
              <a:spcBef>
                <a:spcPts val="0"/>
              </a:spcBef>
              <a:spcAft>
                <a:spcPts val="600"/>
              </a:spcAft>
              <a:defRPr/>
            </a:pPr>
            <a:r>
              <a:rPr lang="pt-BR" sz="1400" dirty="0" smtClean="0"/>
              <a:t>(</a:t>
            </a:r>
            <a:r>
              <a:rPr lang="pt-BR" sz="1400" dirty="0"/>
              <a:t>1989)</a:t>
            </a:r>
          </a:p>
          <a:p>
            <a:pPr>
              <a:lnSpc>
                <a:spcPct val="100000"/>
              </a:lnSpc>
              <a:spcBef>
                <a:spcPts val="0"/>
              </a:spcBef>
              <a:spcAft>
                <a:spcPts val="600"/>
              </a:spcAft>
              <a:defRPr/>
            </a:pPr>
            <a:r>
              <a:rPr lang="pt-BR" sz="1400" dirty="0" smtClean="0"/>
              <a:t>Art</a:t>
            </a:r>
            <a:r>
              <a:rPr lang="pt-BR" sz="1400" dirty="0"/>
              <a:t>. 227 da Constituição</a:t>
            </a:r>
          </a:p>
          <a:p>
            <a:pPr>
              <a:lnSpc>
                <a:spcPct val="100000"/>
              </a:lnSpc>
              <a:spcBef>
                <a:spcPts val="0"/>
              </a:spcBef>
              <a:spcAft>
                <a:spcPts val="600"/>
              </a:spcAft>
              <a:defRPr/>
            </a:pPr>
            <a:r>
              <a:rPr lang="pt-BR" sz="1400" dirty="0" smtClean="0"/>
              <a:t>Decreto </a:t>
            </a:r>
            <a:r>
              <a:rPr lang="pt-BR" sz="1400" dirty="0"/>
              <a:t>99.710/90</a:t>
            </a:r>
          </a:p>
          <a:p>
            <a:pPr>
              <a:lnSpc>
                <a:spcPct val="100000"/>
              </a:lnSpc>
              <a:spcBef>
                <a:spcPts val="0"/>
              </a:spcBef>
              <a:spcAft>
                <a:spcPts val="600"/>
              </a:spcAft>
              <a:defRPr/>
            </a:pPr>
            <a:r>
              <a:rPr lang="pt-BR" sz="1400" dirty="0" smtClean="0"/>
              <a:t>Estatuto </a:t>
            </a:r>
            <a:r>
              <a:rPr lang="pt-BR" sz="1400" dirty="0"/>
              <a:t>da Criança e do Adolescente</a:t>
            </a:r>
          </a:p>
          <a:p>
            <a:pPr>
              <a:defRPr/>
            </a:pPr>
            <a:endParaRPr lang="pt-BR" sz="1400" dirty="0"/>
          </a:p>
          <a:p>
            <a:pPr>
              <a:lnSpc>
                <a:spcPct val="110000"/>
              </a:lnSpc>
              <a:spcBef>
                <a:spcPts val="0"/>
              </a:spcBef>
              <a:defRPr/>
            </a:pPr>
            <a:r>
              <a:rPr lang="pt-BR" sz="2000" b="1" dirty="0"/>
              <a:t>  </a:t>
            </a:r>
          </a:p>
          <a:p>
            <a:pPr>
              <a:lnSpc>
                <a:spcPct val="110000"/>
              </a:lnSpc>
              <a:spcBef>
                <a:spcPts val="0"/>
              </a:spcBef>
              <a:defRPr/>
            </a:pPr>
            <a:r>
              <a:rPr lang="pt-BR" sz="2000" b="1" dirty="0" smtClean="0"/>
              <a:t>Proteção </a:t>
            </a:r>
            <a:r>
              <a:rPr lang="pt-BR" sz="2000" b="1" dirty="0"/>
              <a:t>Integral</a:t>
            </a:r>
          </a:p>
          <a:p>
            <a:pPr>
              <a:lnSpc>
                <a:spcPct val="110000"/>
              </a:lnSpc>
              <a:spcBef>
                <a:spcPts val="0"/>
              </a:spcBef>
              <a:defRPr/>
            </a:pPr>
            <a:r>
              <a:rPr lang="pt-BR" sz="2000" b="1" dirty="0" smtClean="0"/>
              <a:t>Direito </a:t>
            </a:r>
            <a:r>
              <a:rPr lang="pt-BR" sz="2000" b="1" dirty="0"/>
              <a:t>de se expressar, inclusive em juízo, </a:t>
            </a:r>
            <a:r>
              <a:rPr lang="pt-BR" sz="2000" b="1" dirty="0" smtClean="0"/>
              <a:t>a </a:t>
            </a:r>
            <a:r>
              <a:rPr lang="pt-BR" sz="2000" b="1" dirty="0"/>
              <a:t>respeito das questões que lhe digam </a:t>
            </a:r>
            <a:r>
              <a:rPr lang="pt-BR" sz="2000" b="1" dirty="0" smtClean="0"/>
              <a:t>respeito</a:t>
            </a:r>
            <a:endParaRPr lang="pt-BR" sz="2000" b="1" dirty="0"/>
          </a:p>
        </p:txBody>
      </p:sp>
      <p:sp>
        <p:nvSpPr>
          <p:cNvPr id="6152" name="CaixaDeTexto 7"/>
          <p:cNvSpPr txBox="1">
            <a:spLocks noChangeArrowheads="1"/>
          </p:cNvSpPr>
          <p:nvPr/>
        </p:nvSpPr>
        <p:spPr bwMode="auto">
          <a:xfrm>
            <a:off x="6909196" y="2824908"/>
            <a:ext cx="180565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ctr">
              <a:lnSpc>
                <a:spcPct val="100000"/>
              </a:lnSpc>
              <a:spcBef>
                <a:spcPct val="0"/>
              </a:spcBef>
              <a:buFontTx/>
              <a:buNone/>
              <a:defRPr sz="2000" b="1">
                <a:solidFill>
                  <a:schemeClr val="bg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9pPr>
          </a:lstStyle>
          <a:p>
            <a:r>
              <a:rPr lang="pt-BR" altLang="pt-BR" dirty="0">
                <a:effectLst>
                  <a:outerShdw blurRad="50800" dist="38100" dir="5400000" algn="t" rotWithShape="0">
                    <a:prstClr val="black">
                      <a:alpha val="40000"/>
                    </a:prstClr>
                  </a:outerShdw>
                </a:effectLst>
              </a:rPr>
              <a:t>Devido Processo Legal</a:t>
            </a:r>
          </a:p>
          <a:p>
            <a:r>
              <a:rPr lang="pt-BR" altLang="pt-BR" dirty="0">
                <a:effectLst>
                  <a:outerShdw blurRad="50800" dist="38100" dir="5400000" algn="t" rotWithShape="0">
                    <a:prstClr val="black">
                      <a:alpha val="40000"/>
                    </a:prstClr>
                  </a:outerShdw>
                </a:effectLst>
              </a:rPr>
              <a:t>Ampla Defesa </a:t>
            </a:r>
          </a:p>
          <a:p>
            <a:r>
              <a:rPr lang="pt-BR" altLang="pt-BR" dirty="0">
                <a:effectLst>
                  <a:outerShdw blurRad="50800" dist="38100" dir="5400000" algn="t" rotWithShape="0">
                    <a:prstClr val="black">
                      <a:alpha val="40000"/>
                    </a:prstClr>
                  </a:outerShdw>
                </a:effectLst>
              </a:rPr>
              <a:t>Contraditório</a:t>
            </a:r>
          </a:p>
        </p:txBody>
      </p:sp>
      <p:sp>
        <p:nvSpPr>
          <p:cNvPr id="11" name="Seta para Baixo 10"/>
          <p:cNvSpPr/>
          <p:nvPr/>
        </p:nvSpPr>
        <p:spPr>
          <a:xfrm>
            <a:off x="4304478" y="4600500"/>
            <a:ext cx="535044" cy="607219"/>
          </a:xfrm>
          <a:prstGeom prst="downArrow">
            <a:avLst/>
          </a:prstGeom>
          <a:solidFill>
            <a:srgbClr val="C395B1"/>
          </a:solidFill>
          <a:ln>
            <a:solidFill>
              <a:srgbClr val="4D2F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sz="1350"/>
          </a:p>
        </p:txBody>
      </p:sp>
      <p:sp>
        <p:nvSpPr>
          <p:cNvPr id="6151" name="CaixaDeTexto 6"/>
          <p:cNvSpPr txBox="1">
            <a:spLocks noChangeArrowheads="1"/>
          </p:cNvSpPr>
          <p:nvPr/>
        </p:nvSpPr>
        <p:spPr bwMode="auto">
          <a:xfrm>
            <a:off x="486137" y="3132684"/>
            <a:ext cx="180565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pt-BR" altLang="pt-BR" sz="2000" b="1" dirty="0">
                <a:solidFill>
                  <a:schemeClr val="bg1"/>
                </a:solidFill>
                <a:effectLst>
                  <a:outerShdw blurRad="50800" dist="38100" dir="5400000" algn="t" rotWithShape="0">
                    <a:prstClr val="black">
                      <a:alpha val="40000"/>
                    </a:prstClr>
                  </a:outerShdw>
                </a:effectLst>
              </a:rPr>
              <a:t>Princípio da Verdade Real</a:t>
            </a:r>
          </a:p>
        </p:txBody>
      </p:sp>
    </p:spTree>
    <p:extLst>
      <p:ext uri="{BB962C8B-B14F-4D97-AF65-F5344CB8AC3E}">
        <p14:creationId xmlns:p14="http://schemas.microsoft.com/office/powerpoint/2010/main" val="401667013"/>
      </p:ext>
    </p:extLst>
  </p:cSld>
  <p:clrMapOvr>
    <a:masterClrMapping/>
  </p:clrMapOvr>
  <mc:AlternateContent xmlns:mc="http://schemas.openxmlformats.org/markup-compatibility/2006" xmlns:p14="http://schemas.microsoft.com/office/powerpoint/2010/main">
    <mc:Choice Requires="p14">
      <p:transition spd="slow">
        <p14:conveyor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15380" y="1908120"/>
            <a:ext cx="8513240" cy="3254189"/>
          </a:xfrm>
        </p:spPr>
        <p:txBody>
          <a:bodyPr rtlCol="0">
            <a:noAutofit/>
          </a:bodyPr>
          <a:lstStyle/>
          <a:p>
            <a:pPr algn="l">
              <a:defRPr/>
            </a:pPr>
            <a:r>
              <a:rPr lang="pt-BR" sz="1600" b="1" dirty="0" smtClean="0"/>
              <a:t>Recomendação </a:t>
            </a:r>
            <a:r>
              <a:rPr lang="pt-BR" sz="1600" b="1" dirty="0"/>
              <a:t>CNJ n. 33/2010 e Lei n. 13.431/2017</a:t>
            </a:r>
          </a:p>
          <a:p>
            <a:pPr marL="214313" indent="-214313" algn="l">
              <a:buFont typeface="Arial" panose="020B0604020202020204" pitchFamily="34" charset="0"/>
              <a:buChar char="•"/>
              <a:defRPr/>
            </a:pPr>
            <a:r>
              <a:rPr lang="pt-BR" sz="1600" dirty="0"/>
              <a:t>Art. 4º, § 1º - Escuta especializada (Art. 7º) e Depoimento Especial (Art. 8º)     </a:t>
            </a:r>
            <a:r>
              <a:rPr lang="pt-BR" sz="1600" b="1" dirty="0"/>
              <a:t>Protocolos   </a:t>
            </a:r>
          </a:p>
          <a:p>
            <a:pPr marL="214313" indent="-214313" algn="l">
              <a:buFont typeface="Arial" panose="020B0604020202020204" pitchFamily="34" charset="0"/>
              <a:buChar char="•"/>
              <a:defRPr/>
            </a:pPr>
            <a:r>
              <a:rPr lang="pt-BR" sz="1600" dirty="0"/>
              <a:t>Art. 5º                                                                                                </a:t>
            </a:r>
            <a:r>
              <a:rPr lang="pt-BR" sz="1600" dirty="0" smtClean="0"/>
              <a:t>	                        </a:t>
            </a:r>
            <a:r>
              <a:rPr lang="pt-BR" sz="1600" dirty="0"/>
              <a:t>- APSAC</a:t>
            </a:r>
          </a:p>
          <a:p>
            <a:pPr marL="214313" indent="-214313" algn="l">
              <a:buFontTx/>
              <a:buChar char="-"/>
              <a:defRPr/>
            </a:pPr>
            <a:r>
              <a:rPr lang="pt-BR" sz="1600" dirty="0"/>
              <a:t>Prioridade                                                                                            </a:t>
            </a:r>
            <a:r>
              <a:rPr lang="pt-BR" sz="1600" dirty="0" smtClean="0"/>
              <a:t>		    </a:t>
            </a:r>
            <a:r>
              <a:rPr lang="pt-BR" sz="1600" dirty="0"/>
              <a:t>- Entrevista Cognitiva</a:t>
            </a:r>
          </a:p>
          <a:p>
            <a:pPr marL="214313" indent="-214313" algn="l">
              <a:buFontTx/>
              <a:buChar char="-"/>
              <a:defRPr/>
            </a:pPr>
            <a:r>
              <a:rPr lang="pt-BR" sz="1600" dirty="0"/>
              <a:t>Tratamento digno e abrangente                                                  </a:t>
            </a:r>
            <a:r>
              <a:rPr lang="pt-BR" sz="1600" dirty="0" smtClean="0"/>
              <a:t>		    </a:t>
            </a:r>
            <a:r>
              <a:rPr lang="pt-BR" sz="1600" dirty="0"/>
              <a:t>- NICHD</a:t>
            </a:r>
          </a:p>
          <a:p>
            <a:pPr marL="214313" indent="-214313" algn="l">
              <a:buFontTx/>
              <a:buChar char="-"/>
              <a:defRPr/>
            </a:pPr>
            <a:r>
              <a:rPr lang="pt-BR" sz="1600" dirty="0"/>
              <a:t>Proteção da intimidade                                                                            </a:t>
            </a:r>
            <a:r>
              <a:rPr lang="pt-BR" sz="1600" dirty="0" smtClean="0"/>
              <a:t>	    </a:t>
            </a:r>
            <a:r>
              <a:rPr lang="pt-BR" sz="1600" dirty="0"/>
              <a:t>- </a:t>
            </a:r>
            <a:r>
              <a:rPr lang="pt-BR" sz="1600" dirty="0" err="1"/>
              <a:t>Ratac</a:t>
            </a:r>
            <a:endParaRPr lang="pt-BR" sz="1600" dirty="0"/>
          </a:p>
          <a:p>
            <a:pPr marL="214313" indent="-214313" algn="l">
              <a:buFontTx/>
              <a:buChar char="-"/>
              <a:defRPr/>
            </a:pPr>
            <a:r>
              <a:rPr lang="pt-BR" sz="1600" dirty="0"/>
              <a:t>Livre expressão, inclusive silêncio                                                           </a:t>
            </a:r>
            <a:r>
              <a:rPr lang="pt-BR" sz="1600" dirty="0" smtClean="0"/>
              <a:t>	    </a:t>
            </a:r>
            <a:r>
              <a:rPr lang="pt-BR" sz="1600" dirty="0"/>
              <a:t>- NCAC</a:t>
            </a:r>
          </a:p>
          <a:p>
            <a:pPr marL="214313" indent="-214313" algn="l">
              <a:buFontTx/>
              <a:buChar char="-"/>
              <a:defRPr/>
            </a:pPr>
            <a:r>
              <a:rPr lang="pt-BR" sz="1600" dirty="0"/>
              <a:t>Proteção contra o sofrimento, segurança e etc. </a:t>
            </a:r>
            <a:r>
              <a:rPr lang="pt-BR" sz="1600" dirty="0" smtClean="0"/>
              <a:t>		  	    - </a:t>
            </a:r>
            <a:r>
              <a:rPr lang="pt-BR" sz="1600" dirty="0"/>
              <a:t>PBEF</a:t>
            </a:r>
          </a:p>
          <a:p>
            <a:pPr algn="l">
              <a:defRPr/>
            </a:pPr>
            <a:r>
              <a:rPr lang="pt-BR" sz="1600" b="1" dirty="0"/>
              <a:t>  </a:t>
            </a:r>
          </a:p>
          <a:p>
            <a:pPr>
              <a:lnSpc>
                <a:spcPct val="100000"/>
              </a:lnSpc>
              <a:spcBef>
                <a:spcPts val="0"/>
              </a:spcBef>
              <a:defRPr/>
            </a:pPr>
            <a:r>
              <a:rPr lang="pt-BR" sz="1600" b="1" dirty="0"/>
              <a:t>               </a:t>
            </a:r>
            <a:endParaRPr lang="pt-BR" sz="1800" b="1" dirty="0"/>
          </a:p>
        </p:txBody>
      </p:sp>
      <p:sp>
        <p:nvSpPr>
          <p:cNvPr id="2" name="Chave Direita 1"/>
          <p:cNvSpPr/>
          <p:nvPr/>
        </p:nvSpPr>
        <p:spPr>
          <a:xfrm>
            <a:off x="6796632" y="2241844"/>
            <a:ext cx="182902" cy="2586739"/>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pt-BR" sz="1350" b="1" dirty="0"/>
          </a:p>
        </p:txBody>
      </p:sp>
      <p:sp>
        <p:nvSpPr>
          <p:cNvPr id="7" name="Título 1"/>
          <p:cNvSpPr>
            <a:spLocks noGrp="1"/>
          </p:cNvSpPr>
          <p:nvPr>
            <p:ph type="ctrTitle"/>
          </p:nvPr>
        </p:nvSpPr>
        <p:spPr>
          <a:xfrm>
            <a:off x="347647" y="861637"/>
            <a:ext cx="6765131" cy="682228"/>
          </a:xfrm>
        </p:spPr>
        <p:txBody>
          <a:bodyPr vert="horz" lIns="91440" tIns="45720" rIns="91440" bIns="45720" rtlCol="0" anchor="ctr">
            <a:normAutofit/>
          </a:bodyPr>
          <a:lstStyle/>
          <a:p>
            <a:pPr algn="l"/>
            <a:r>
              <a:rPr lang="pt-BR" altLang="pt-BR" sz="3600" b="1" dirty="0" smtClean="0">
                <a:solidFill>
                  <a:srgbClr val="593871"/>
                </a:solidFill>
                <a:latin typeface="Arial Black" panose="020B0A04020102020204" pitchFamily="34" charset="0"/>
              </a:rPr>
              <a:t>Resultados – Etapa I</a:t>
            </a:r>
            <a:endParaRPr lang="pt-BR" altLang="pt-BR" sz="3600" b="1" dirty="0">
              <a:solidFill>
                <a:srgbClr val="593871"/>
              </a:solidFill>
              <a:latin typeface="Arial Black" panose="020B0A04020102020204" pitchFamily="34" charset="0"/>
            </a:endParaRPr>
          </a:p>
        </p:txBody>
      </p:sp>
    </p:spTree>
    <p:extLst>
      <p:ext uri="{BB962C8B-B14F-4D97-AF65-F5344CB8AC3E}">
        <p14:creationId xmlns:p14="http://schemas.microsoft.com/office/powerpoint/2010/main" val="1883393614"/>
      </p:ext>
    </p:extLst>
  </p:cSld>
  <p:clrMapOvr>
    <a:masterClrMapping/>
  </p:clrMapOvr>
  <mc:AlternateContent xmlns:mc="http://schemas.openxmlformats.org/markup-compatibility/2006" xmlns:p14="http://schemas.microsoft.com/office/powerpoint/2010/main">
    <mc:Choice Requires="p14">
      <p:transition spd="slow">
        <p14:conveyor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ubtítulo 2"/>
          <p:cNvSpPr>
            <a:spLocks noGrp="1"/>
          </p:cNvSpPr>
          <p:nvPr>
            <p:ph type="subTitle" idx="1"/>
          </p:nvPr>
        </p:nvSpPr>
        <p:spPr>
          <a:xfrm>
            <a:off x="347647" y="1987274"/>
            <a:ext cx="7649201" cy="509286"/>
          </a:xfrm>
        </p:spPr>
        <p:txBody>
          <a:bodyPr>
            <a:normAutofit/>
          </a:bodyPr>
          <a:lstStyle/>
          <a:p>
            <a:pPr algn="l" eaLnBrk="1" hangingPunct="1"/>
            <a:r>
              <a:rPr lang="pt-BR" altLang="pt-BR" sz="2000" b="1" dirty="0"/>
              <a:t>Art. 9º Possibilidade de contato entre vítima e acusado</a:t>
            </a:r>
          </a:p>
          <a:p>
            <a:pPr algn="just" eaLnBrk="1" hangingPunct="1"/>
            <a:endParaRPr lang="pt-BR" altLang="pt-BR" sz="4000" b="1" dirty="0" smtClean="0">
              <a:latin typeface="Book Antiqua" panose="02040602050305030304" pitchFamily="18" charset="0"/>
            </a:endParaRPr>
          </a:p>
        </p:txBody>
      </p:sp>
      <p:pic>
        <p:nvPicPr>
          <p:cNvPr id="8196" name="Image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8040" y="2496560"/>
            <a:ext cx="8286644" cy="3024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ítulo 1"/>
          <p:cNvSpPr txBox="1">
            <a:spLocks/>
          </p:cNvSpPr>
          <p:nvPr/>
        </p:nvSpPr>
        <p:spPr>
          <a:xfrm>
            <a:off x="347647" y="861637"/>
            <a:ext cx="6765131" cy="68222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altLang="pt-BR" sz="3600" b="1" dirty="0" smtClean="0">
                <a:solidFill>
                  <a:srgbClr val="593871"/>
                </a:solidFill>
                <a:latin typeface="Arial Black" panose="020B0A04020102020204" pitchFamily="34" charset="0"/>
              </a:rPr>
              <a:t>Resultados – Etapa II</a:t>
            </a:r>
            <a:endParaRPr lang="pt-BR" altLang="pt-BR" sz="3600" b="1" dirty="0">
              <a:solidFill>
                <a:srgbClr val="593871"/>
              </a:solidFill>
              <a:latin typeface="Arial Black" panose="020B0A04020102020204" pitchFamily="34" charset="0"/>
            </a:endParaRPr>
          </a:p>
        </p:txBody>
      </p:sp>
    </p:spTree>
    <p:extLst>
      <p:ext uri="{BB962C8B-B14F-4D97-AF65-F5344CB8AC3E}">
        <p14:creationId xmlns:p14="http://schemas.microsoft.com/office/powerpoint/2010/main" val="3437087680"/>
      </p:ext>
    </p:extLst>
  </p:cSld>
  <p:clrMapOvr>
    <a:masterClrMapping/>
  </p:clrMapOvr>
  <mc:AlternateContent xmlns:mc="http://schemas.openxmlformats.org/markup-compatibility/2006" xmlns:p14="http://schemas.microsoft.com/office/powerpoint/2010/main">
    <mc:Choice Requires="p14">
      <p:transition spd="slow">
        <p14:conveyor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ubtítulo 2"/>
          <p:cNvSpPr>
            <a:spLocks noGrp="1"/>
          </p:cNvSpPr>
          <p:nvPr>
            <p:ph type="subTitle" idx="1"/>
          </p:nvPr>
        </p:nvSpPr>
        <p:spPr>
          <a:xfrm>
            <a:off x="653057" y="1821702"/>
            <a:ext cx="7030641" cy="470085"/>
          </a:xfrm>
        </p:spPr>
        <p:txBody>
          <a:bodyPr vert="horz" lIns="91440" tIns="45720" rIns="91440" bIns="45720" rtlCol="0">
            <a:normAutofit/>
          </a:bodyPr>
          <a:lstStyle/>
          <a:p>
            <a:pPr algn="l"/>
            <a:r>
              <a:rPr lang="pt-BR" altLang="pt-BR" sz="2000" b="1" dirty="0"/>
              <a:t>Art. 10 Lugar apropriado e acolhedor  </a:t>
            </a:r>
          </a:p>
          <a:p>
            <a:pPr algn="l"/>
            <a:endParaRPr lang="pt-BR" altLang="pt-BR" sz="2000" b="1" dirty="0"/>
          </a:p>
        </p:txBody>
      </p:sp>
      <p:sp>
        <p:nvSpPr>
          <p:cNvPr id="6" name="Título 1"/>
          <p:cNvSpPr txBox="1">
            <a:spLocks/>
          </p:cNvSpPr>
          <p:nvPr/>
        </p:nvSpPr>
        <p:spPr>
          <a:xfrm>
            <a:off x="347647" y="861637"/>
            <a:ext cx="6765131" cy="68222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altLang="pt-BR" sz="3600" b="1" dirty="0" smtClean="0">
                <a:solidFill>
                  <a:srgbClr val="593871"/>
                </a:solidFill>
                <a:latin typeface="Arial Black" panose="020B0A04020102020204" pitchFamily="34" charset="0"/>
              </a:rPr>
              <a:t>Resultados – Etapa II</a:t>
            </a:r>
            <a:endParaRPr lang="pt-BR" altLang="pt-BR" sz="3600" b="1" dirty="0">
              <a:solidFill>
                <a:srgbClr val="593871"/>
              </a:solidFill>
              <a:latin typeface="Arial Black" panose="020B0A04020102020204" pitchFamily="34" charset="0"/>
            </a:endParaRPr>
          </a:p>
        </p:txBody>
      </p:sp>
      <p:pic>
        <p:nvPicPr>
          <p:cNvPr id="9" name="Imagem 8"/>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502815" y="2291787"/>
            <a:ext cx="6412376" cy="4094056"/>
          </a:xfrm>
          <a:prstGeom prst="rect">
            <a:avLst/>
          </a:prstGeom>
        </p:spPr>
      </p:pic>
    </p:spTree>
    <p:extLst>
      <p:ext uri="{BB962C8B-B14F-4D97-AF65-F5344CB8AC3E}">
        <p14:creationId xmlns:p14="http://schemas.microsoft.com/office/powerpoint/2010/main" val="1001930980"/>
      </p:ext>
    </p:extLst>
  </p:cSld>
  <p:clrMapOvr>
    <a:masterClrMapping/>
  </p:clrMapOvr>
  <mc:AlternateContent xmlns:mc="http://schemas.openxmlformats.org/markup-compatibility/2006" xmlns:p14="http://schemas.microsoft.com/office/powerpoint/2010/main">
    <mc:Choice Requires="p14">
      <p:transition spd="slow">
        <p14:conveyor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ubtítulo 2"/>
          <p:cNvSpPr>
            <a:spLocks noGrp="1"/>
          </p:cNvSpPr>
          <p:nvPr>
            <p:ph type="subTitle" idx="1"/>
          </p:nvPr>
        </p:nvSpPr>
        <p:spPr>
          <a:xfrm>
            <a:off x="389335" y="1615189"/>
            <a:ext cx="7030640" cy="354806"/>
          </a:xfrm>
        </p:spPr>
        <p:txBody>
          <a:bodyPr vert="horz" lIns="91440" tIns="45720" rIns="91440" bIns="45720" rtlCol="0">
            <a:normAutofit lnSpcReduction="10000"/>
          </a:bodyPr>
          <a:lstStyle/>
          <a:p>
            <a:pPr algn="l"/>
            <a:r>
              <a:rPr lang="pt-BR" altLang="pt-BR" sz="2000" b="1" dirty="0"/>
              <a:t>Art. 10 Garantia da privacidade</a:t>
            </a:r>
          </a:p>
          <a:p>
            <a:pPr algn="l"/>
            <a:endParaRPr lang="pt-BR" altLang="pt-BR" sz="2000" b="1" dirty="0"/>
          </a:p>
          <a:p>
            <a:pPr algn="l"/>
            <a:endParaRPr lang="pt-BR" altLang="pt-BR" sz="2000" b="1" dirty="0"/>
          </a:p>
        </p:txBody>
      </p:sp>
      <p:sp>
        <p:nvSpPr>
          <p:cNvPr id="8" name="Título 1"/>
          <p:cNvSpPr txBox="1">
            <a:spLocks/>
          </p:cNvSpPr>
          <p:nvPr/>
        </p:nvSpPr>
        <p:spPr>
          <a:xfrm>
            <a:off x="347647" y="861637"/>
            <a:ext cx="6765131" cy="68222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altLang="pt-BR" sz="3600" b="1" dirty="0" smtClean="0">
                <a:solidFill>
                  <a:srgbClr val="593871"/>
                </a:solidFill>
                <a:latin typeface="Arial Black" panose="020B0A04020102020204" pitchFamily="34" charset="0"/>
              </a:rPr>
              <a:t>Resultados – Etapa II</a:t>
            </a:r>
            <a:endParaRPr lang="pt-BR" altLang="pt-BR" sz="3600" b="1" dirty="0">
              <a:solidFill>
                <a:srgbClr val="593871"/>
              </a:solidFill>
              <a:latin typeface="Arial Black" panose="020B0A04020102020204" pitchFamily="34" charset="0"/>
            </a:endParaRPr>
          </a:p>
        </p:txBody>
      </p:sp>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852598" y="2897846"/>
            <a:ext cx="5268253" cy="3433506"/>
          </a:xfrm>
          <a:prstGeom prst="rect">
            <a:avLst/>
          </a:prstGeom>
        </p:spPr>
      </p:pic>
      <p:pic>
        <p:nvPicPr>
          <p:cNvPr id="9" name="Image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25" y="2272813"/>
            <a:ext cx="3761772" cy="1939927"/>
          </a:xfrm>
          <a:prstGeom prst="rect">
            <a:avLst/>
          </a:prstGeom>
        </p:spPr>
      </p:pic>
    </p:spTree>
    <p:extLst>
      <p:ext uri="{BB962C8B-B14F-4D97-AF65-F5344CB8AC3E}">
        <p14:creationId xmlns:p14="http://schemas.microsoft.com/office/powerpoint/2010/main" val="4192215615"/>
      </p:ext>
    </p:extLst>
  </p:cSld>
  <p:clrMapOvr>
    <a:masterClrMapping/>
  </p:clrMapOvr>
  <mc:AlternateContent xmlns:mc="http://schemas.openxmlformats.org/markup-compatibility/2006" xmlns:p14="http://schemas.microsoft.com/office/powerpoint/2010/main">
    <mc:Choice Requires="p14">
      <p:transition spd="slow">
        <p14:conveyor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2372</TotalTime>
  <Words>1078</Words>
  <Application>Microsoft Office PowerPoint</Application>
  <PresentationFormat>Apresentação na tela (4:3)</PresentationFormat>
  <Paragraphs>102</Paragraphs>
  <Slides>18</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18</vt:i4>
      </vt:variant>
    </vt:vector>
  </HeadingPairs>
  <TitlesOfParts>
    <vt:vector size="24" baseType="lpstr">
      <vt:lpstr>Arial</vt:lpstr>
      <vt:lpstr>Arial Black</vt:lpstr>
      <vt:lpstr>Book Antiqua</vt:lpstr>
      <vt:lpstr>Calibri</vt:lpstr>
      <vt:lpstr>Calibri Light</vt:lpstr>
      <vt:lpstr>Tema do Office</vt:lpstr>
      <vt:lpstr>Apresentação do PowerPoint</vt:lpstr>
      <vt:lpstr>Equipe</vt:lpstr>
      <vt:lpstr>Apresentação do PowerPoint</vt:lpstr>
      <vt:lpstr>Apresentação do PowerPoint</vt:lpstr>
      <vt:lpstr>Resultados – Etapa I</vt:lpstr>
      <vt:lpstr>Resultados – Etapa I</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Ricardo Marques Rosa</dc:creator>
  <cp:lastModifiedBy>Administrador</cp:lastModifiedBy>
  <cp:revision>86</cp:revision>
  <dcterms:created xsi:type="dcterms:W3CDTF">2019-03-06T18:09:56Z</dcterms:created>
  <dcterms:modified xsi:type="dcterms:W3CDTF">2019-05-23T21:30:09Z</dcterms:modified>
</cp:coreProperties>
</file>