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257" r:id="rId3"/>
    <p:sldId id="258" r:id="rId4"/>
    <p:sldId id="260" r:id="rId5"/>
    <p:sldId id="261" r:id="rId6"/>
    <p:sldId id="267" r:id="rId7"/>
    <p:sldId id="266" r:id="rId8"/>
    <p:sldId id="268" r:id="rId9"/>
    <p:sldId id="263" r:id="rId10"/>
    <p:sldId id="264" r:id="rId11"/>
    <p:sldId id="269" r:id="rId12"/>
    <p:sldId id="265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6" r:id="rId25"/>
    <p:sldId id="287" r:id="rId26"/>
    <p:sldId id="288" r:id="rId27"/>
    <p:sldId id="289" r:id="rId28"/>
    <p:sldId id="290" r:id="rId29"/>
    <p:sldId id="292" r:id="rId30"/>
    <p:sldId id="291" r:id="rId31"/>
    <p:sldId id="294" r:id="rId32"/>
    <p:sldId id="293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23" r:id="rId44"/>
    <p:sldId id="327" r:id="rId45"/>
    <p:sldId id="328" r:id="rId46"/>
    <p:sldId id="330" r:id="rId47"/>
    <p:sldId id="334" r:id="rId48"/>
    <p:sldId id="335" r:id="rId49"/>
    <p:sldId id="305" r:id="rId50"/>
    <p:sldId id="324" r:id="rId51"/>
    <p:sldId id="306" r:id="rId52"/>
    <p:sldId id="307" r:id="rId53"/>
    <p:sldId id="350" r:id="rId54"/>
    <p:sldId id="351" r:id="rId55"/>
    <p:sldId id="308" r:id="rId56"/>
    <p:sldId id="309" r:id="rId57"/>
    <p:sldId id="310" r:id="rId58"/>
    <p:sldId id="312" r:id="rId59"/>
    <p:sldId id="311" r:id="rId60"/>
    <p:sldId id="313" r:id="rId61"/>
    <p:sldId id="314" r:id="rId62"/>
    <p:sldId id="326" r:id="rId63"/>
    <p:sldId id="332" r:id="rId64"/>
    <p:sldId id="315" r:id="rId65"/>
    <p:sldId id="316" r:id="rId66"/>
    <p:sldId id="317" r:id="rId67"/>
    <p:sldId id="318" r:id="rId68"/>
    <p:sldId id="319" r:id="rId69"/>
    <p:sldId id="331" r:id="rId70"/>
    <p:sldId id="336" r:id="rId71"/>
    <p:sldId id="320" r:id="rId72"/>
    <p:sldId id="325" r:id="rId73"/>
    <p:sldId id="321" r:id="rId74"/>
    <p:sldId id="322" r:id="rId75"/>
    <p:sldId id="337" r:id="rId76"/>
    <p:sldId id="349" r:id="rId77"/>
    <p:sldId id="340" r:id="rId78"/>
    <p:sldId id="338" r:id="rId79"/>
    <p:sldId id="339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4BFB4-94F7-4598-873E-043F1D5622C7}" type="datetimeFigureOut">
              <a:rPr lang="pt-BR" smtClean="0"/>
              <a:pPr/>
              <a:t>13/03/2017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8D952-D5A5-4B15-ACB5-9342582480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EDA-2B5B-4FD0-AAA7-9AC1D04D37BF}" type="datetimeFigureOut">
              <a:rPr lang="pt-BR" smtClean="0"/>
              <a:pPr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6A3-EE91-45F1-BADD-9E8519D373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EDA-2B5B-4FD0-AAA7-9AC1D04D37BF}" type="datetimeFigureOut">
              <a:rPr lang="pt-BR" smtClean="0"/>
              <a:pPr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6A3-EE91-45F1-BADD-9E8519D373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EDA-2B5B-4FD0-AAA7-9AC1D04D37BF}" type="datetimeFigureOut">
              <a:rPr lang="pt-BR" smtClean="0"/>
              <a:pPr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6A3-EE91-45F1-BADD-9E8519D373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EDA-2B5B-4FD0-AAA7-9AC1D04D37BF}" type="datetimeFigureOut">
              <a:rPr lang="pt-BR" smtClean="0"/>
              <a:pPr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6A3-EE91-45F1-BADD-9E8519D373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EDA-2B5B-4FD0-AAA7-9AC1D04D37BF}" type="datetimeFigureOut">
              <a:rPr lang="pt-BR" smtClean="0"/>
              <a:pPr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6A3-EE91-45F1-BADD-9E8519D373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EDA-2B5B-4FD0-AAA7-9AC1D04D37BF}" type="datetimeFigureOut">
              <a:rPr lang="pt-BR" smtClean="0"/>
              <a:pPr/>
              <a:t>13/03/2017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6A3-EE91-45F1-BADD-9E8519D373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EDA-2B5B-4FD0-AAA7-9AC1D04D37BF}" type="datetimeFigureOut">
              <a:rPr lang="pt-BR" smtClean="0"/>
              <a:pPr/>
              <a:t>13/03/2017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6A3-EE91-45F1-BADD-9E8519D373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EDA-2B5B-4FD0-AAA7-9AC1D04D37BF}" type="datetimeFigureOut">
              <a:rPr lang="pt-BR" smtClean="0"/>
              <a:pPr/>
              <a:t>13/03/2017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6A3-EE91-45F1-BADD-9E8519D373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EDA-2B5B-4FD0-AAA7-9AC1D04D37BF}" type="datetimeFigureOut">
              <a:rPr lang="pt-BR" smtClean="0"/>
              <a:pPr/>
              <a:t>13/03/2017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6A3-EE91-45F1-BADD-9E8519D373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EDA-2B5B-4FD0-AAA7-9AC1D04D37BF}" type="datetimeFigureOut">
              <a:rPr lang="pt-BR" smtClean="0"/>
              <a:pPr/>
              <a:t>13/03/2017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6A3-EE91-45F1-BADD-9E8519D373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EDA-2B5B-4FD0-AAA7-9AC1D04D37BF}" type="datetimeFigureOut">
              <a:rPr lang="pt-BR" smtClean="0"/>
              <a:pPr/>
              <a:t>13/03/2017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6A3-EE91-45F1-BADD-9E8519D373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8EDA-2B5B-4FD0-AAA7-9AC1D04D37BF}" type="datetimeFigureOut">
              <a:rPr lang="pt-BR" smtClean="0"/>
              <a:pPr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E6A3-EE91-45F1-BADD-9E8519D373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ochranelibrary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ortal.anvisa.gov.br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portal.anvisa.gov.br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portal.anvisa.gov.br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accessdata.fda.gov/scripts/cder/daf/index.cfm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ema.europa.eu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nhs.uk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deworkinggroup.org/" TargetMode="External"/><Relationship Id="rId2" Type="http://schemas.openxmlformats.org/officeDocument/2006/relationships/hyperlink" Target="http://www.cebm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psa.org.br/" TargetMode="External"/><Relationship Id="rId2" Type="http://schemas.openxmlformats.org/officeDocument/2006/relationships/hyperlink" Target="http://www.who.int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sus.saude.gov.br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consultas.anvisa.gov.br/" TargetMode="External"/><Relationship Id="rId2" Type="http://schemas.openxmlformats.org/officeDocument/2006/relationships/hyperlink" Target="http://www.anvisa.gov.br/datavisa/fila_bula/index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ma.europa.eu/ema" TargetMode="External"/><Relationship Id="rId4" Type="http://schemas.openxmlformats.org/officeDocument/2006/relationships/hyperlink" Target="http://www.accessdata.fda.gov/scripts/cder/daf/index.cfm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ochranelibrary.com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portal.anvisa.gov.b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data.fda.gov/scripts/cder/daf/index.cfm" TargetMode="External"/><Relationship Id="rId2" Type="http://schemas.openxmlformats.org/officeDocument/2006/relationships/hyperlink" Target="http://portal.anvisa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ema.europa.eu/ema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bvsms.saude.gov.br/bvs/publicacoes/diretrizes_metodologicas_elaboracao_parecer_tecnico.pdf" TargetMode="Externa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189.28.128.101/rebrats/visao/estudo/detEstudo.cfm?codigo=331&amp;evento=6&amp;v=true" TargetMode="External"/><Relationship Id="rId2" Type="http://schemas.openxmlformats.org/officeDocument/2006/relationships/hyperlink" Target="http://189.28.128.101/rebrats/visao/estudo/detEstudo.cfm?codigo=103&amp;evento=6&amp;v=true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46640" cy="2187674"/>
          </a:xfrm>
        </p:spPr>
        <p:txBody>
          <a:bodyPr>
            <a:normAutofit fontScale="90000"/>
          </a:bodyPr>
          <a:lstStyle/>
          <a:p>
            <a:r>
              <a:rPr lang="pt-BR" sz="2200" dirty="0" smtClean="0">
                <a:latin typeface="Arial"/>
              </a:rPr>
              <a:t>Oficina dos Núcleos de Avaliação de Tecnologia em Saúde (NATS) e Núcleos de Apoio Técnico dos Tribunais de Justiça (NAT-JUS)</a:t>
            </a:r>
            <a:r>
              <a:rPr lang="pt-BR" sz="3100" dirty="0" smtClean="0">
                <a:latin typeface="Arial"/>
              </a:rPr>
              <a:t/>
            </a:r>
            <a:br>
              <a:rPr lang="pt-BR" sz="3100" dirty="0" smtClean="0">
                <a:latin typeface="Arial"/>
              </a:rPr>
            </a:br>
            <a:r>
              <a:rPr lang="pt-BR" dirty="0" smtClean="0">
                <a:latin typeface="Arial"/>
              </a:rPr>
              <a:t/>
            </a:r>
            <a:br>
              <a:rPr lang="pt-BR" dirty="0" smtClean="0">
                <a:latin typeface="Arial"/>
              </a:rPr>
            </a:b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29614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endParaRPr lang="pt-BR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Elaboração de Notas Técnicas de Tecnologias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2915816" y="5445224"/>
            <a:ext cx="38164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83768" y="4221088"/>
            <a:ext cx="460851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 smtClean="0"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Álvaro Nagib  Atallah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pt-BR" sz="1400" dirty="0" smtClean="0">
                <a:latin typeface="Arial"/>
                <a:ea typeface="+mj-ea"/>
                <a:cs typeface="+mj-cs"/>
              </a:rPr>
              <a:t>Daniela Vianna Pachito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pt-BR" sz="1400" dirty="0" smtClean="0">
                <a:latin typeface="Arial"/>
                <a:ea typeface="+mj-ea"/>
                <a:cs typeface="+mj-cs"/>
              </a:rPr>
              <a:t>Rachel Riera</a:t>
            </a: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332656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charset="0"/>
                <a:cs typeface="Arial" charset="0"/>
              </a:rPr>
              <a:t>Descrição da tecnologia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040" t="17344" r="36636" b="38360"/>
          <a:stretch>
            <a:fillRect/>
          </a:stretch>
        </p:blipFill>
        <p:spPr bwMode="auto">
          <a:xfrm>
            <a:off x="395536" y="1844824"/>
            <a:ext cx="78488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Callout 1 7"/>
          <p:cNvSpPr/>
          <p:nvPr/>
        </p:nvSpPr>
        <p:spPr>
          <a:xfrm>
            <a:off x="5868144" y="2492896"/>
            <a:ext cx="2952328" cy="2088232"/>
          </a:xfrm>
          <a:prstGeom prst="borderCallout1">
            <a:avLst>
              <a:gd name="adj1" fmla="val 50496"/>
              <a:gd name="adj2" fmla="val -1663"/>
              <a:gd name="adj3" fmla="val 75869"/>
              <a:gd name="adj4" fmla="val -6406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</a:rPr>
              <a:t>Dose por frasco, dose recomendada para o tratamento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Forma de apresentação e administração (frascos, spray nasal, subcutâneo)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Duração do tratamento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609654"/>
            <a:ext cx="828092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4. Atendimento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pt-BR" sz="320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Capacidade funcional 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Como o diagnóstico foi confirmado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Estabelecimento de saúde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Tipo do estabelecimento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Número do CNES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Cidade do estabelecimento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endParaRPr lang="pt-BR" sz="2400" dirty="0"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5536" y="47667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charset="0"/>
                <a:cs typeface="Arial" charset="0"/>
              </a:rPr>
              <a:t>Capacidade Funcional do Paciente (escala de Zubrod)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040" t="11438" r="34976" b="43282"/>
          <a:stretch>
            <a:fillRect/>
          </a:stretch>
        </p:blipFill>
        <p:spPr bwMode="auto">
          <a:xfrm>
            <a:off x="395536" y="1556792"/>
            <a:ext cx="84155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5536" y="47667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/>
              </a:rPr>
              <a:t>Como o diagnóstico foi confirmado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040" t="9469" r="35529" b="41313"/>
          <a:stretch>
            <a:fillRect/>
          </a:stretch>
        </p:blipFill>
        <p:spPr bwMode="auto">
          <a:xfrm>
            <a:off x="467544" y="1268760"/>
            <a:ext cx="79928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>
          <a:xfrm>
            <a:off x="755576" y="4365104"/>
            <a:ext cx="2952328" cy="1080120"/>
          </a:xfrm>
          <a:prstGeom prst="borderCallout1">
            <a:avLst>
              <a:gd name="adj1" fmla="val -3397"/>
              <a:gd name="adj2" fmla="val 67429"/>
              <a:gd name="adj3" fmla="val -39238"/>
              <a:gd name="adj4" fmla="val 8317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</a:rPr>
              <a:t>Teste genético, exame de imagem, critérios diagnósticos...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5536" y="47667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/>
              </a:rPr>
              <a:t>Estabelecimento de Saúde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2410" t="35437" r="30548" b="4517"/>
          <a:stretch>
            <a:fillRect/>
          </a:stretch>
        </p:blipFill>
        <p:spPr bwMode="auto">
          <a:xfrm>
            <a:off x="1187624" y="1340768"/>
            <a:ext cx="61206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764704"/>
            <a:ext cx="828092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5. Dados da tecnologia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pt-BR" sz="320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Tentativa prévia de obtenção do medicamento?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Tipo de negativa (verbal e escrita)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Data da negativa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Estabelecimento onde ocorreu a negativa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endParaRPr lang="pt-BR" sz="2400" dirty="0"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814645"/>
            <a:ext cx="828092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6. Dados do medicamento, produto, procedimento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Medicamento, via de administração, posologia, duração do tratamento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Registro na ANVISA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Indicação em conformidade com a aprovada no registro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Previsto em protocolo clínico e diretrizes terapêuticas do Ministério da saúde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578878"/>
            <a:ext cx="828092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6. Dados do medicamento, produto, procedimento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</a:pPr>
            <a:r>
              <a:rPr lang="pt-BR" sz="2400" dirty="0" smtClean="0">
                <a:latin typeface="Arial"/>
              </a:rPr>
              <a:t> Consta na padronização oficial (ex: SIGTAP, RENAME,</a:t>
            </a:r>
            <a:br>
              <a:rPr lang="pt-BR" sz="2400" dirty="0" smtClean="0">
                <a:latin typeface="Arial"/>
              </a:rPr>
            </a:br>
            <a:r>
              <a:rPr lang="pt-BR" sz="2400" dirty="0" smtClean="0">
                <a:latin typeface="Arial"/>
              </a:rPr>
              <a:t>REMUME ou lista regional ou estadual)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Está disponível no SUS? 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Existe alternativa disponível no SUS? 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Justificativa para a prescrição do produto/procedimento/ medicamento</a:t>
            </a:r>
            <a:endParaRPr lang="pt-BR" sz="2400" dirty="0"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5536" y="188640"/>
            <a:ext cx="8280920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/>
              </a:rPr>
              <a:t>Justificativa para a prescrição do produto/procedimento/ medicamento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1857" t="29157" r="30548" b="31469"/>
          <a:stretch>
            <a:fillRect/>
          </a:stretch>
        </p:blipFill>
        <p:spPr bwMode="auto">
          <a:xfrm>
            <a:off x="899592" y="1700808"/>
            <a:ext cx="758604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523220"/>
            <a:ext cx="8280920" cy="815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7. Dados da tecnologia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Arial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Trata-se de uma situação de urgência sob o ponto de vista médico?  Especificar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 medida clínica demonstra o benefício do produto/procedimento/medicamento? 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produto/procedimento/medicamento foi avaliado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pela CONITEC? 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parecer foi favorável ou desfavorável á prescrição?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46640" cy="792088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Objetivos da  Oficina</a:t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920880" cy="2592288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endParaRPr lang="pt-BR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5100" dirty="0" smtClean="0">
                <a:solidFill>
                  <a:schemeClr val="accent1">
                    <a:lumMod val="50000"/>
                  </a:schemeClr>
                </a:solidFill>
              </a:rPr>
              <a:t>Definição de nota técnica de tecnologia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5100" dirty="0" smtClean="0">
                <a:solidFill>
                  <a:schemeClr val="accent1">
                    <a:lumMod val="50000"/>
                  </a:schemeClr>
                </a:solidFill>
              </a:rPr>
              <a:t>Conteúdo de uma nota técnica de tecnologia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5100" dirty="0" smtClean="0">
                <a:solidFill>
                  <a:schemeClr val="accent1">
                    <a:lumMod val="50000"/>
                  </a:schemeClr>
                </a:solidFill>
              </a:rPr>
              <a:t>Passo-a-passo de uma nota técnica com ênfase na busca de evidências.</a:t>
            </a:r>
            <a:endParaRPr lang="pt-BR" sz="5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877272"/>
            <a:ext cx="2736304" cy="77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794901"/>
            <a:ext cx="828092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7. Dados da tecnologia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Arial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produto/procedimento/medicamento consta no rol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da ANS (TUSS)? 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produto/procedimento/medicamento está disponível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pelo plano de saúde do paciente?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620688"/>
            <a:ext cx="828092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6. Dados do medicamento, produto, procedimento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Arial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Existe benefício direto ou indireto ao prescritor ou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à pessoa próxima resultante da prescrição do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produto/procedimento/medicamento? 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Declara ter conflito de interesses com a indústria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farmacêutica, de órteses, próteses e materiais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especiais, distribuidores e pesquisa clínica, relacionado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a esta prescrição? 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416567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buClr>
                <a:srgbClr val="00B050"/>
              </a:buClr>
            </a:pP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 medida clínica demonstra o benefício do produto/procedimento/medicamento? </a:t>
            </a:r>
            <a:endParaRPr lang="pt-BR" sz="2400" dirty="0"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Resultado de imagem para pergunt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3330017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Exemplo 1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1764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Paciente com 38 anos, sexo feminino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Episódios depressivos recorrentes desde 22 anos de idade, preenchendo critérios DSMIV para Transtorno depressivo maior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Resposta parcial a tratamentos prévios com: fluoxetina,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sertralina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desvenlafaxina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duloxetina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Mantém atividades profissionais, porém relatando apatia e comprometimento funcional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Isolamento social, com comprometimento de atividades sociais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Sem relato de tentativas prévias de autoextermínio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131840" y="5877272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99381"/>
            <a:ext cx="4038600" cy="2869779"/>
          </a:xfrm>
        </p:spPr>
        <p:txBody>
          <a:bodyPr>
            <a:normAutofit lnSpcReduction="10000"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/>
              <a:t>Coleções organizadas de artigos científicos indexados, facilitando a pesquisa por tópico, autor, idioma, data de publicação, desenho do estudo, etc.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71800" y="1052736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smtClean="0">
                <a:latin typeface="Arial" pitchFamily="34" charset="0"/>
                <a:cs typeface="Arial" pitchFamily="34" charset="0"/>
              </a:rPr>
              <a:t>Bases de Dados Científicas</a:t>
            </a:r>
          </a:p>
          <a:p>
            <a:endParaRPr lang="pt-BR" dirty="0"/>
          </a:p>
        </p:txBody>
      </p:sp>
      <p:pic>
        <p:nvPicPr>
          <p:cNvPr id="8" name="Picture 6" descr="Infor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2952327" cy="2952328"/>
          </a:xfrm>
          <a:prstGeom prst="rect">
            <a:avLst/>
          </a:prstGeom>
          <a:noFill/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096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Busca por evidências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5536" y="1567333"/>
            <a:ext cx="4038600" cy="2653755"/>
          </a:xfrm>
        </p:spPr>
        <p:txBody>
          <a:bodyPr/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Bases Primárias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Base de indexação do periódico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Ex: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Pubmed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Medline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), EMBASE, LILACS</a:t>
            </a:r>
          </a:p>
          <a:p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  <p:sp>
        <p:nvSpPr>
          <p:cNvPr id="8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40769"/>
            <a:ext cx="4038600" cy="3096344"/>
          </a:xfrm>
        </p:spPr>
        <p:txBody>
          <a:bodyPr/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Bases Secundárias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Metabuscadores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Englobam mais de uma base de dados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Ex: Cochrane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Library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Trip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Database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131840" y="5877272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Callout 1 7"/>
          <p:cNvSpPr/>
          <p:nvPr/>
        </p:nvSpPr>
        <p:spPr>
          <a:xfrm>
            <a:off x="1043608" y="4365104"/>
            <a:ext cx="2160240" cy="1008112"/>
          </a:xfrm>
          <a:prstGeom prst="borderCallout1">
            <a:avLst>
              <a:gd name="adj1" fmla="val 50496"/>
              <a:gd name="adj2" fmla="val -1663"/>
              <a:gd name="adj3" fmla="val 51758"/>
              <a:gd name="adj4" fmla="val 13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Revisão Sistemática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Callout 1 7"/>
          <p:cNvSpPr/>
          <p:nvPr/>
        </p:nvSpPr>
        <p:spPr>
          <a:xfrm>
            <a:off x="5364088" y="4437112"/>
            <a:ext cx="1368152" cy="1008112"/>
          </a:xfrm>
          <a:prstGeom prst="borderCallout1">
            <a:avLst>
              <a:gd name="adj1" fmla="val 50496"/>
              <a:gd name="adj2" fmla="val -1663"/>
              <a:gd name="adj3" fmla="val 51758"/>
              <a:gd name="adj4" fmla="val 13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NT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PTC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Busca por evidências</a:t>
            </a:r>
            <a:endParaRPr lang="pt-BR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/>
              <a:t>Buscas rápidas: poucos termos na estratégia de busca, poucas bases. </a:t>
            </a:r>
          </a:p>
          <a:p>
            <a:pPr>
              <a:buClr>
                <a:srgbClr val="00B050"/>
              </a:buClr>
              <a:buNone/>
            </a:pPr>
            <a:r>
              <a:rPr lang="pt-BR" sz="2400" dirty="0"/>
              <a:t> </a:t>
            </a:r>
            <a:r>
              <a:rPr lang="pt-BR" sz="2400" dirty="0" smtClean="0"/>
              <a:t>   </a:t>
            </a:r>
            <a:r>
              <a:rPr lang="pt-BR" sz="2400" u="sng" dirty="0" smtClean="0"/>
              <a:t>Objetivo: recrutar estudos sobre um determinado tópico, identificar Revisões Sistemáticas sobre um tema.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endParaRPr lang="pt-BR" sz="2400" u="sng" dirty="0" smtClean="0"/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endParaRPr lang="pt-BR" sz="2400" u="sng" dirty="0" smtClean="0"/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/>
              <a:t>Buscas sensibilizadas: estratégias de buscas com elementos do PICO, empregando vocabulário controlado da base e palavras comuns e diversos sinônimos, diversas bases.  </a:t>
            </a:r>
          </a:p>
          <a:p>
            <a:pPr>
              <a:buClr>
                <a:srgbClr val="00B050"/>
              </a:buClr>
              <a:buNone/>
            </a:pPr>
            <a:r>
              <a:rPr lang="pt-BR" sz="2400" dirty="0" smtClean="0"/>
              <a:t>    </a:t>
            </a:r>
            <a:r>
              <a:rPr lang="pt-BR" sz="2400" u="sng" dirty="0" smtClean="0"/>
              <a:t>Objetivo: Mapear TODA a literatura, para responder uma determinada pergunta (PICO). </a:t>
            </a:r>
            <a:endParaRPr lang="pt-BR" sz="2400" u="sng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Busca por evidências</a:t>
            </a:r>
            <a:endParaRPr lang="pt-BR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Line Callout 1 7"/>
          <p:cNvSpPr/>
          <p:nvPr/>
        </p:nvSpPr>
        <p:spPr>
          <a:xfrm>
            <a:off x="3779912" y="3284984"/>
            <a:ext cx="1008112" cy="720080"/>
          </a:xfrm>
          <a:prstGeom prst="borderCallout1">
            <a:avLst>
              <a:gd name="adj1" fmla="val 50496"/>
              <a:gd name="adj2" fmla="val -1663"/>
              <a:gd name="adj3" fmla="val 51758"/>
              <a:gd name="adj4" fmla="val 13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NT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PTC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Callout 1 7"/>
          <p:cNvSpPr/>
          <p:nvPr/>
        </p:nvSpPr>
        <p:spPr>
          <a:xfrm>
            <a:off x="5436096" y="5805264"/>
            <a:ext cx="1728192" cy="864096"/>
          </a:xfrm>
          <a:prstGeom prst="borderCallout1">
            <a:avLst>
              <a:gd name="adj1" fmla="val 50496"/>
              <a:gd name="adj2" fmla="val -1663"/>
              <a:gd name="adj3" fmla="val 51758"/>
              <a:gd name="adj4" fmla="val 13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Revisão Sistemática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Recomendações para Busca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5040560" cy="4525963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Amplamente Documentada:</a:t>
            </a:r>
          </a:p>
          <a:p>
            <a:pPr>
              <a:buClr>
                <a:srgbClr val="00B050"/>
              </a:buClr>
              <a:buNone/>
            </a:pPr>
            <a:r>
              <a:rPr lang="pt-BR" dirty="0" smtClean="0"/>
              <a:t>    </a:t>
            </a:r>
            <a:r>
              <a:rPr lang="pt-BR" sz="2400" dirty="0" smtClean="0"/>
              <a:t>Estratégia de busca, Data da Busca, Base, Resultados</a:t>
            </a:r>
          </a:p>
          <a:p>
            <a:pPr>
              <a:buClr>
                <a:srgbClr val="00B050"/>
              </a:buClr>
              <a:buNone/>
            </a:pPr>
            <a:endParaRPr lang="pt-BR" sz="2400" dirty="0" smtClean="0"/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Reprodutibilidade</a:t>
            </a:r>
            <a:endParaRPr lang="pt-BR" dirty="0"/>
          </a:p>
        </p:txBody>
      </p:sp>
      <p:pic>
        <p:nvPicPr>
          <p:cNvPr id="1026" name="Picture 2" descr="Resultado de imagem para check 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564904"/>
            <a:ext cx="2829831" cy="187220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131840" y="5877272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Recomendações para Busca</a:t>
            </a:r>
            <a:endParaRPr lang="pt-BR" sz="40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3845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Baseada no PICO (define o problema a ser abordado)</a:t>
            </a:r>
          </a:p>
          <a:p>
            <a:endParaRPr lang="pt-BR" dirty="0" smtClean="0"/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P = População, Problema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I = Intervenção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C = Comparador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O = </a:t>
            </a:r>
            <a:r>
              <a:rPr lang="pt-BR" i="1" dirty="0" err="1" smtClean="0"/>
              <a:t>Outcome</a:t>
            </a:r>
            <a:r>
              <a:rPr lang="pt-BR" dirty="0" smtClean="0"/>
              <a:t> (Desfecho)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131840" y="5877272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Recomendações para Busca</a:t>
            </a:r>
            <a:endParaRPr lang="pt-BR" sz="40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1"/>
            <a:ext cx="6491064" cy="604663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Pode considerar desenho de estudo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131840" y="5877272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Resultado de imagem para piramide de evidenci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92896"/>
            <a:ext cx="359338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46640" cy="792088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O que é uma nota técnica?</a:t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920880" cy="424847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endParaRPr lang="pt-BR" sz="1200" b="1" dirty="0" smtClean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 Ferramenta de resposta rápida que dá suporte à gestão e à tomada de decisão jurídica em  saúde;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 Baseada em evidências científicas.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 Execução simplificada e conteúdo com linguagem acessível.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Construção da estratégia de busca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Depende do que se procurar atingir</a:t>
            </a:r>
          </a:p>
          <a:p>
            <a:pPr marL="1076325" indent="-185738"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/>
              <a:t>Revisão Sistemática?  </a:t>
            </a:r>
          </a:p>
          <a:p>
            <a:pPr marL="1076325" indent="-185738"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/>
              <a:t>Responder uma resposta para tomada de decisão?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Definição da(s) base(s)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Utilização do descritores oficiais de cada base</a:t>
            </a:r>
          </a:p>
          <a:p>
            <a:pPr marL="1076325" indent="-185738"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err="1" smtClean="0"/>
              <a:t>PubMed</a:t>
            </a:r>
            <a:r>
              <a:rPr lang="pt-BR" sz="2400" dirty="0" smtClean="0"/>
              <a:t>, Cochrane </a:t>
            </a:r>
            <a:r>
              <a:rPr lang="pt-BR" sz="2400" dirty="0" err="1" smtClean="0"/>
              <a:t>Library</a:t>
            </a:r>
            <a:r>
              <a:rPr lang="pt-BR" sz="2400" dirty="0" smtClean="0"/>
              <a:t> = </a:t>
            </a:r>
            <a:r>
              <a:rPr lang="pt-BR" sz="2400" dirty="0" err="1" smtClean="0"/>
              <a:t>MeSH</a:t>
            </a:r>
            <a:endParaRPr lang="pt-BR" sz="2400" dirty="0" smtClean="0"/>
          </a:p>
          <a:p>
            <a:pPr marL="1076325" indent="-185738"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/>
              <a:t>LILACS = </a:t>
            </a:r>
            <a:r>
              <a:rPr lang="pt-BR" sz="2400" dirty="0" err="1" smtClean="0"/>
              <a:t>DeCS</a:t>
            </a:r>
            <a:endParaRPr lang="pt-BR" sz="2400" dirty="0" smtClean="0"/>
          </a:p>
          <a:p>
            <a:pPr marL="1076325" indent="-185738"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/>
              <a:t>EMBASE = EMTREE</a:t>
            </a:r>
            <a:endParaRPr lang="pt-BR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131840" y="5877272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Exemplo 1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925888" y="1700808"/>
            <a:ext cx="4038600" cy="2592288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P = Transtorno depressivo maior</a:t>
            </a:r>
          </a:p>
          <a:p>
            <a:pPr>
              <a:buClr>
                <a:srgbClr val="00B050"/>
              </a:buClr>
              <a:buNone/>
            </a:pPr>
            <a:endParaRPr lang="pt-BR" dirty="0" smtClean="0"/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I  = </a:t>
            </a:r>
            <a:r>
              <a:rPr lang="pt-BR" dirty="0" err="1" smtClean="0"/>
              <a:t>Vortioxetina</a:t>
            </a:r>
            <a:endParaRPr lang="pt-BR" dirty="0" smtClean="0"/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endParaRPr lang="pt-BR" dirty="0" smtClean="0"/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C = Outros antidepressivos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endParaRPr lang="pt-BR" dirty="0" smtClean="0"/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0 = Melhora dos sintomas depressivos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Paciente com 38 anos, sexo feminino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Episódios depressivos recorrentes desde 22 anos de idade, preenchendo critérios DSMIV para Transtorno depressivo maior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Resposta parcial a tratamentos prévios com: fluoxetina,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sertralina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desvenlafaxina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duloxetina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Mantém atividades profissionais, porém relatando apatia e comprometimento funcional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Isolamento social, com comprometimento de atividades sociais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Sem relato de tentativas prévias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auto-extermínio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Exemplo 1 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381642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dirty="0" smtClean="0"/>
              <a:t>Base escolhida: Cochrane Library</a:t>
            </a:r>
          </a:p>
          <a:p>
            <a:pPr algn="ctr">
              <a:buNone/>
            </a:pPr>
            <a:r>
              <a:rPr lang="pt-BR" u="sng" dirty="0" smtClean="0">
                <a:hlinkClick r:id="rId2"/>
              </a:rPr>
              <a:t> </a:t>
            </a:r>
            <a:r>
              <a:rPr lang="pt-BR" dirty="0" smtClean="0">
                <a:hlinkClick r:id="rId2"/>
              </a:rPr>
              <a:t>http://www.cochranelibrary.com/</a:t>
            </a: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Construção da estratégia</a:t>
            </a:r>
          </a:p>
          <a:p>
            <a:pPr>
              <a:buNone/>
            </a:pPr>
            <a:endParaRPr lang="pt-BR" dirty="0" smtClean="0"/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P = </a:t>
            </a:r>
            <a:r>
              <a:rPr lang="pt-BR" dirty="0" err="1" smtClean="0"/>
              <a:t>Depression</a:t>
            </a:r>
            <a:endParaRPr lang="pt-BR" dirty="0" smtClean="0"/>
          </a:p>
          <a:p>
            <a:pPr lvl="1">
              <a:buClr>
                <a:srgbClr val="00B050"/>
              </a:buClr>
              <a:buNone/>
            </a:pPr>
            <a:r>
              <a:rPr lang="pt-BR" dirty="0" smtClean="0"/>
              <a:t>             AND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I = </a:t>
            </a:r>
            <a:r>
              <a:rPr lang="pt-BR" dirty="0" err="1" smtClean="0"/>
              <a:t>Vortioxetine</a:t>
            </a:r>
            <a:r>
              <a:rPr lang="pt-BR" dirty="0" smtClean="0"/>
              <a:t> 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endParaRPr lang="pt-BR" dirty="0" smtClean="0"/>
          </a:p>
          <a:p>
            <a:pPr>
              <a:buClr>
                <a:srgbClr val="00B050"/>
              </a:buClr>
              <a:buNone/>
            </a:pPr>
            <a:r>
              <a:rPr lang="pt-BR" dirty="0" smtClean="0"/>
              <a:t>Usar descritores oficiais e termos comuns</a:t>
            </a:r>
            <a:endParaRPr lang="pt-B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131840" y="5877272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11648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851920" y="6165304"/>
            <a:ext cx="1872208" cy="5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60351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851920" y="6165304"/>
            <a:ext cx="1872208" cy="5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6275"/>
            <a:ext cx="9135720" cy="548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0" y="3573016"/>
            <a:ext cx="82758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95637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7164288" y="2348880"/>
            <a:ext cx="12241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1"/>
            <a:ext cx="7229475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44538"/>
            <a:ext cx="7010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851920" y="6165304"/>
            <a:ext cx="1872208" cy="5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1752600"/>
            <a:ext cx="6943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851920" y="6165304"/>
            <a:ext cx="1872208" cy="5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46640" cy="792088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O que é uma nota técnica</a:t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920880" cy="316835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 Ver modelo utilizado no website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Itens pré-definidos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1556792"/>
            <a:ext cx="67532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96952"/>
            <a:ext cx="67532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13002" t="12422" r="57666" b="72813"/>
          <a:stretch>
            <a:fillRect/>
          </a:stretch>
        </p:blipFill>
        <p:spPr bwMode="auto">
          <a:xfrm>
            <a:off x="3851920" y="6165304"/>
            <a:ext cx="1872208" cy="5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25" y="1556792"/>
            <a:ext cx="65341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610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84984"/>
            <a:ext cx="65436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3995936" y="1988840"/>
            <a:ext cx="23042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923928" y="2852936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067944" y="3212976"/>
            <a:ext cx="23042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13002" t="12422" r="57666" b="72813"/>
          <a:stretch>
            <a:fillRect/>
          </a:stretch>
        </p:blipFill>
        <p:spPr bwMode="auto">
          <a:xfrm>
            <a:off x="3851920" y="6165304"/>
            <a:ext cx="1872208" cy="5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5904656" cy="41764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ANVISA    (</a:t>
            </a:r>
            <a:r>
              <a:rPr lang="pt-BR" sz="2000" dirty="0" smtClean="0">
                <a:latin typeface="Arial" pitchFamily="34" charset="0"/>
                <a:cs typeface="Arial" pitchFamily="34" charset="0"/>
                <a:hlinkClick r:id="rId2"/>
              </a:rPr>
              <a:t>http://portal.anvisa.gov.br/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CONITEC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FDA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EMEA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Sistema de saúde de outro país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851920" y="6165304"/>
            <a:ext cx="1872208" cy="5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60640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dirty="0" smtClean="0"/>
              <a:t>ANVISA  </a:t>
            </a:r>
            <a:r>
              <a:rPr lang="pt-BR" sz="2200" dirty="0" smtClean="0">
                <a:latin typeface="Arial" pitchFamily="34" charset="0"/>
                <a:cs typeface="Arial" pitchFamily="34" charset="0"/>
                <a:hlinkClick r:id="rId2"/>
              </a:rPr>
              <a:t>http://portal.anvisa.gov.br</a:t>
            </a:r>
            <a:r>
              <a:rPr lang="pt-BR" sz="32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1268760"/>
            <a:ext cx="5904656" cy="648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4018" t="9198" r="25001" b="10401"/>
          <a:stretch>
            <a:fillRect/>
          </a:stretch>
        </p:blipFill>
        <p:spPr bwMode="auto">
          <a:xfrm>
            <a:off x="1115616" y="692696"/>
            <a:ext cx="6552728" cy="581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5652120" y="4437112"/>
            <a:ext cx="23042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60640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dirty="0" smtClean="0"/>
              <a:t>ANVISA  </a:t>
            </a:r>
            <a:r>
              <a:rPr lang="pt-BR" sz="2200" dirty="0" smtClean="0">
                <a:latin typeface="Arial" pitchFamily="34" charset="0"/>
                <a:cs typeface="Arial" pitchFamily="34" charset="0"/>
                <a:hlinkClick r:id="rId2"/>
              </a:rPr>
              <a:t>http://portal.anvisa.gov.br</a:t>
            </a:r>
            <a:r>
              <a:rPr lang="pt-BR" sz="32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1268760"/>
            <a:ext cx="5904656" cy="648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23231" t="13300" r="25189" b="18101"/>
          <a:stretch>
            <a:fillRect/>
          </a:stretch>
        </p:blipFill>
        <p:spPr bwMode="auto">
          <a:xfrm>
            <a:off x="539552" y="764704"/>
            <a:ext cx="798921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6300192" y="4077072"/>
            <a:ext cx="20162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0880" cy="720080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/>
              <a:t>FDA - </a:t>
            </a:r>
            <a:r>
              <a:rPr lang="pt-BR" sz="2200" dirty="0" smtClean="0">
                <a:latin typeface="Arial" pitchFamily="34" charset="0"/>
                <a:cs typeface="Arial" pitchFamily="34" charset="0"/>
                <a:hlinkClick r:id="rId2"/>
              </a:rPr>
              <a:t>www.accessdata.fda.gov/scripts/cder/daf/index.</a:t>
            </a:r>
            <a:r>
              <a:rPr lang="pt-BR" sz="2200" dirty="0" err="1" smtClean="0">
                <a:latin typeface="Arial" pitchFamily="34" charset="0"/>
                <a:cs typeface="Arial" pitchFamily="34" charset="0"/>
                <a:hlinkClick r:id="rId2"/>
              </a:rPr>
              <a:t>cfm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latin typeface="Arial" pitchFamily="34" charset="0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1268760"/>
            <a:ext cx="5904656" cy="648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23625" t="11900" r="24401" b="11101"/>
          <a:stretch>
            <a:fillRect/>
          </a:stretch>
        </p:blipFill>
        <p:spPr bwMode="auto">
          <a:xfrm>
            <a:off x="971600" y="692696"/>
            <a:ext cx="6984776" cy="582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0880" cy="720080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EMEA - </a:t>
            </a:r>
            <a:r>
              <a:rPr lang="pt-BR" sz="3200" dirty="0" smtClean="0">
                <a:hlinkClick r:id="rId2"/>
              </a:rPr>
              <a:t>http://www.ema.europa.eu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latin typeface="Arial" pitchFamily="34" charset="0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1268760"/>
            <a:ext cx="5904656" cy="648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22837" t="8400" r="23614" b="14071"/>
          <a:stretch>
            <a:fillRect/>
          </a:stretch>
        </p:blipFill>
        <p:spPr bwMode="auto">
          <a:xfrm>
            <a:off x="1115616" y="980728"/>
            <a:ext cx="6676170" cy="5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899592" y="2780928"/>
            <a:ext cx="21602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0880" cy="720080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NHS - </a:t>
            </a:r>
            <a:r>
              <a:rPr lang="pt-BR" sz="3200" dirty="0" smtClean="0">
                <a:hlinkClick r:id="rId2"/>
              </a:rPr>
              <a:t>http://www.nhs.uk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latin typeface="Arial" pitchFamily="34" charset="0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1268760"/>
            <a:ext cx="5904656" cy="648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24018" t="9667" r="25189" b="19634"/>
          <a:stretch>
            <a:fillRect/>
          </a:stretch>
        </p:blipFill>
        <p:spPr bwMode="auto">
          <a:xfrm>
            <a:off x="1331640" y="1124744"/>
            <a:ext cx="6768752" cy="529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4865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1331640" y="3645024"/>
            <a:ext cx="13681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1187624" y="4437112"/>
            <a:ext cx="13681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331640" y="5229200"/>
            <a:ext cx="20882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875021"/>
            <a:ext cx="8280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pt-BR" sz="2800" dirty="0" smtClean="0">
                <a:latin typeface="Arial" charset="0"/>
                <a:cs typeface="Arial" charset="0"/>
              </a:rPr>
              <a:t>Paciente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BR" sz="280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Processo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pt-BR" sz="2800" dirty="0" smtClean="0">
                <a:latin typeface="Arial" charset="0"/>
                <a:cs typeface="Arial" charset="0"/>
              </a:rPr>
              <a:t>Pre</a:t>
            </a:r>
            <a:r>
              <a:rPr kumimoji="0" lang="pt-BR" sz="280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scrição da </a:t>
            </a:r>
            <a:r>
              <a:rPr lang="pt-BR" sz="2800" dirty="0" smtClean="0">
                <a:latin typeface="Arial" charset="0"/>
                <a:cs typeface="Arial" charset="0"/>
              </a:rPr>
              <a:t>te</a:t>
            </a:r>
            <a:r>
              <a:rPr kumimoji="0" lang="pt-BR" sz="280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cnologia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pt-BR" sz="2800" dirty="0" smtClean="0">
                <a:latin typeface="Arial" charset="0"/>
                <a:cs typeface="Arial" charset="0"/>
              </a:rPr>
              <a:t>Atendimento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BR" sz="280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Dados da tecnologia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pt-BR" sz="2800" dirty="0" smtClean="0">
                <a:latin typeface="Arial" charset="0"/>
                <a:cs typeface="Arial" charset="0"/>
              </a:rPr>
              <a:t>Dados do medicamento, procedimento ou produto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BR" sz="280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Evidências</a:t>
            </a:r>
            <a:r>
              <a:rPr kumimoji="0" lang="pt-BR" sz="2800" i="0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  <a:endParaRPr lang="pt-BR" sz="2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46640" cy="792088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Conteúdo</a:t>
            </a: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7632848" cy="4176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Benefícios (efetividade): definir desfechos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Riscos (segurança): eventos adversos leves, moderados, graves.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Nível de Evidência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NE de Oxford (</a:t>
            </a:r>
            <a:r>
              <a:rPr lang="pt-BR" sz="1600" dirty="0" smtClean="0">
                <a:latin typeface="Arial" pitchFamily="34" charset="0"/>
                <a:cs typeface="Arial" pitchFamily="34" charset="0"/>
                <a:hlinkClick r:id="rId2"/>
              </a:rPr>
              <a:t>http://www.cebm.net/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Força/qualidade da evidência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GRADE (</a:t>
            </a:r>
            <a:r>
              <a:rPr lang="pt-BR" sz="1600" dirty="0" smtClean="0">
                <a:latin typeface="Arial" pitchFamily="34" charset="0"/>
                <a:cs typeface="Arial" pitchFamily="34" charset="0"/>
                <a:hlinkClick r:id="rId3"/>
              </a:rPr>
              <a:t>http://www.gradeworkinggroup.org/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13002" t="12422" r="57666" b="72813"/>
          <a:stretch>
            <a:fillRect/>
          </a:stretch>
        </p:blipFill>
        <p:spPr bwMode="auto">
          <a:xfrm>
            <a:off x="3851920" y="6165304"/>
            <a:ext cx="1872208" cy="5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943100"/>
            <a:ext cx="6667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851920" y="6165304"/>
            <a:ext cx="1872208" cy="5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1857375"/>
            <a:ext cx="67246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851920" y="6165304"/>
            <a:ext cx="1872208" cy="5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de dados epidemiológicos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OMS </a:t>
            </a:r>
            <a:r>
              <a:rPr lang="pt-BR" dirty="0" smtClean="0">
                <a:hlinkClick r:id="rId2"/>
              </a:rPr>
              <a:t>http://www.who.int/en/</a:t>
            </a:r>
            <a:r>
              <a:rPr lang="pt-BR" dirty="0" smtClean="0"/>
              <a:t> </a:t>
            </a:r>
          </a:p>
          <a:p>
            <a:r>
              <a:rPr lang="pt-BR" dirty="0" smtClean="0"/>
              <a:t>Rede </a:t>
            </a:r>
            <a:r>
              <a:rPr lang="pt-BR" dirty="0" err="1" smtClean="0"/>
              <a:t>Interagencial</a:t>
            </a:r>
            <a:r>
              <a:rPr lang="pt-BR" dirty="0" smtClean="0"/>
              <a:t> de informações para a saúde </a:t>
            </a:r>
            <a:r>
              <a:rPr lang="pt-BR" dirty="0" smtClean="0">
                <a:hlinkClick r:id="rId3"/>
              </a:rPr>
              <a:t>http://www.ripsa.org.br/</a:t>
            </a:r>
            <a:endParaRPr lang="pt-BR" dirty="0" smtClean="0"/>
          </a:p>
          <a:p>
            <a:r>
              <a:rPr lang="pt-BR" dirty="0" err="1" smtClean="0"/>
              <a:t>Datasus</a:t>
            </a:r>
            <a:r>
              <a:rPr lang="pt-BR" dirty="0" smtClean="0"/>
              <a:t> </a:t>
            </a:r>
            <a:r>
              <a:rPr lang="pt-BR" dirty="0" smtClean="0">
                <a:hlinkClick r:id="rId4"/>
              </a:rPr>
              <a:t>http://datasus.saude.gov.br/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Informações para descrição da tecnologia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ANVISA </a:t>
            </a:r>
            <a:r>
              <a:rPr lang="pt-BR" dirty="0" smtClean="0">
                <a:hlinkClick r:id="rId2"/>
              </a:rPr>
              <a:t>http://www.anvisa.gov.br/datavisa/fila_bula/index.asp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http://consultas.anvisa.gov.br/#/medicamentos/</a:t>
            </a:r>
            <a:endParaRPr lang="pt-BR" dirty="0" smtClean="0"/>
          </a:p>
          <a:p>
            <a:r>
              <a:rPr lang="pt-BR" dirty="0" smtClean="0">
                <a:cs typeface="Arial" pitchFamily="34" charset="0"/>
              </a:rPr>
              <a:t>FDA -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  <a:hlinkClick r:id="rId4"/>
              </a:rPr>
              <a:t>www.accessdata.fda.gov/scripts/cder/daf/index.</a:t>
            </a:r>
            <a:r>
              <a:rPr lang="pt-BR" dirty="0" err="1" smtClean="0">
                <a:latin typeface="Arial" pitchFamily="34" charset="0"/>
                <a:cs typeface="Arial" pitchFamily="34" charset="0"/>
                <a:hlinkClick r:id="rId4"/>
              </a:rPr>
              <a:t>cfm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cs typeface="Arial" pitchFamily="34" charset="0"/>
              </a:rPr>
              <a:t>EMEA -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  <a:hlinkClick r:id="rId5"/>
              </a:rPr>
              <a:t>http://www.ema.europa.eu/ema</a:t>
            </a:r>
            <a:endParaRPr lang="pt-BR" sz="40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Exemplo 2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4968552" cy="41764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Paciente com 23 anos, sexo feminino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Diagnóstico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arterite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Takayasu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há 3 anos.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Primeiro episódio de  atividade da doença: estenose de artéria subclávia D, com isquemia muscular em antebraço e mão.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Outros episódios de atividade da doença que ocorreram mesmo com o uso de medicamentos: dois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AVEs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um IAM, estenose artérias renais - hipertensão arterial.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2681" t="32478" r="43576" b="39669"/>
          <a:stretch>
            <a:fillRect/>
          </a:stretch>
        </p:blipFill>
        <p:spPr bwMode="auto">
          <a:xfrm>
            <a:off x="5220072" y="1484784"/>
            <a:ext cx="36004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 flipH="1">
            <a:off x="6804248" y="213285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 flipH="1">
            <a:off x="6300192" y="198884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 flipH="1">
            <a:off x="7164288" y="191683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 flipH="1">
            <a:off x="8172400" y="407707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 flipH="1">
            <a:off x="7524328" y="407707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 flipH="1">
            <a:off x="6588224" y="184482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Exemplo 2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17646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Medicamentos já utilizados: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pulsoterapia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metilprednisolona, metotrexate, ciclofosfamida, infliximabe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rituximabe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Atualmente em uso de prednisona oral 80mg/dia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Arteriografia com padrão de comprometimento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arterite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Takayasu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VHS, PCR elevados.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Apresenta hemiplegia D, sinais e sintomas de insuficiência cardíaca, e HAS.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Exemplo 2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3672408" cy="4176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Solicitação judicial: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Medicamento: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resveratrol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Apresentação: cápsulas de 250mg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Dose: 250mg/dia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Duração do tratamento: uso contínuo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4788024" y="1844824"/>
            <a:ext cx="403860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 =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kumimoji="0" lang="pt-B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rterite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pt-B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Takayasu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  = </a:t>
            </a:r>
            <a:r>
              <a:rPr kumimoji="0" lang="pt-B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resveratrol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 = placebo, nenhum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tratamento, outro medicamento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remissão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 doença, redução dos episódio de atividade da doença, redução de sequelas, eventos adversos...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Exemplo 1 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484785"/>
            <a:ext cx="8712968" cy="2232248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/>
              <a:t>Base 1: Cochrane Library  (</a:t>
            </a:r>
            <a:r>
              <a:rPr lang="pt-BR" sz="2400" dirty="0" smtClean="0">
                <a:hlinkClick r:id="rId2"/>
              </a:rPr>
              <a:t>www.cochranelibrary.com</a:t>
            </a:r>
            <a:r>
              <a:rPr lang="pt-BR" sz="2400" dirty="0" smtClean="0"/>
              <a:t>)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endParaRPr lang="pt-BR" sz="2400" dirty="0" smtClean="0"/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/>
              <a:t>Construção da estratégia</a:t>
            </a:r>
          </a:p>
          <a:p>
            <a:pPr lvl="1" algn="ctr">
              <a:buClr>
                <a:srgbClr val="00B050"/>
              </a:buClr>
              <a:buNone/>
            </a:pPr>
            <a:r>
              <a:rPr lang="pt-BR" sz="2400" dirty="0" smtClean="0"/>
              <a:t>‘P’   AND  ‘I’</a:t>
            </a:r>
          </a:p>
          <a:p>
            <a:pPr lvl="1">
              <a:buClr>
                <a:srgbClr val="00B050"/>
              </a:buClr>
              <a:buNone/>
            </a:pPr>
            <a:r>
              <a:rPr lang="pt-BR" sz="2400" dirty="0" smtClean="0"/>
              <a:t>                          </a:t>
            </a:r>
            <a:r>
              <a:rPr lang="pt-BR" sz="2400" dirty="0" err="1" smtClean="0"/>
              <a:t>Arterite</a:t>
            </a:r>
            <a:r>
              <a:rPr lang="pt-BR" sz="2400" dirty="0" smtClean="0"/>
              <a:t> de </a:t>
            </a:r>
            <a:r>
              <a:rPr lang="pt-BR" sz="2400" dirty="0" err="1" smtClean="0"/>
              <a:t>Takayasu</a:t>
            </a:r>
            <a:r>
              <a:rPr lang="pt-BR" sz="2400" dirty="0" smtClean="0"/>
              <a:t>   AND  </a:t>
            </a:r>
            <a:r>
              <a:rPr lang="pt-BR" sz="2400" dirty="0" err="1" smtClean="0"/>
              <a:t>Resveratrol</a:t>
            </a:r>
            <a:r>
              <a:rPr lang="pt-BR" sz="2400" dirty="0" smtClean="0"/>
              <a:t> 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endParaRPr lang="pt-BR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131840" y="5877272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323528" y="3933056"/>
            <a:ext cx="7416824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800" dirty="0" smtClean="0"/>
              <a:t> </a:t>
            </a:r>
            <a:r>
              <a:rPr lang="pt-BR" sz="2400" dirty="0" smtClean="0"/>
              <a:t>Doença rara: pode ser usado apenas ‘P’</a:t>
            </a:r>
          </a:p>
          <a:p>
            <a:pPr marL="285750" indent="-28575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err="1" smtClean="0"/>
              <a:t>MeSH</a:t>
            </a:r>
            <a:r>
              <a:rPr lang="en-US" sz="2400" dirty="0" smtClean="0"/>
              <a:t> descriptor: [</a:t>
            </a:r>
            <a:r>
              <a:rPr lang="en-US" sz="2400" dirty="0" err="1" smtClean="0"/>
              <a:t>Takayasu</a:t>
            </a:r>
            <a:r>
              <a:rPr lang="en-US" sz="2400" dirty="0" smtClean="0"/>
              <a:t> </a:t>
            </a:r>
            <a:r>
              <a:rPr lang="en-US" sz="2400" dirty="0" err="1" smtClean="0"/>
              <a:t>Arteritis</a:t>
            </a:r>
            <a:r>
              <a:rPr lang="en-US" sz="2400" dirty="0" smtClean="0"/>
              <a:t>] explode all trees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19672" y="0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Busca por Evidências</a:t>
            </a:r>
            <a:endParaRPr lang="pt-B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131840" y="5877272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5000" t="45499" r="24401" b="22301"/>
          <a:stretch>
            <a:fillRect/>
          </a:stretch>
        </p:blipFill>
        <p:spPr bwMode="auto">
          <a:xfrm>
            <a:off x="179512" y="1412776"/>
            <a:ext cx="8964488" cy="320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e 11"/>
          <p:cNvSpPr/>
          <p:nvPr/>
        </p:nvSpPr>
        <p:spPr>
          <a:xfrm>
            <a:off x="323528" y="2564904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302459"/>
            <a:ext cx="828092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Paciente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pt-BR" sz="320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latin typeface="Arial" charset="0"/>
              <a:cs typeface="Arial" charset="0"/>
            </a:endParaRPr>
          </a:p>
          <a:p>
            <a:r>
              <a:rPr lang="pt-BR" sz="2400" dirty="0" smtClean="0">
                <a:latin typeface="Arial"/>
              </a:rPr>
              <a:t>Nome: Patrícia Castro e Silva</a:t>
            </a:r>
          </a:p>
          <a:p>
            <a:r>
              <a:rPr lang="pt-BR" sz="2400" dirty="0" smtClean="0">
                <a:latin typeface="Arial"/>
              </a:rPr>
              <a:t>Data de nascimento: 07/02/1975</a:t>
            </a:r>
          </a:p>
          <a:p>
            <a:r>
              <a:rPr lang="pt-BR" sz="2400" dirty="0" smtClean="0">
                <a:latin typeface="Arial"/>
              </a:rPr>
              <a:t>CPF: 031.944.725-15          Cartão saúde: 15791882529</a:t>
            </a:r>
          </a:p>
          <a:p>
            <a:r>
              <a:rPr lang="pt-BR" sz="2400" dirty="0" smtClean="0">
                <a:latin typeface="Arial"/>
              </a:rPr>
              <a:t>Gênero: F         Altura: 168cm       Peso: 60kg</a:t>
            </a:r>
          </a:p>
          <a:p>
            <a:r>
              <a:rPr lang="pt-BR" sz="2400" dirty="0" smtClean="0">
                <a:latin typeface="Arial"/>
              </a:rPr>
              <a:t>E-mail: rr.rr@gmail.com</a:t>
            </a:r>
          </a:p>
          <a:p>
            <a:r>
              <a:rPr lang="pt-BR" sz="2400" dirty="0" smtClean="0">
                <a:latin typeface="Arial"/>
              </a:rPr>
              <a:t>Telefone: (11) 98888-9999</a:t>
            </a:r>
          </a:p>
          <a:p>
            <a:r>
              <a:rPr lang="pt-BR" sz="2400" dirty="0" smtClean="0">
                <a:latin typeface="Arial"/>
              </a:rPr>
              <a:t>Nome da mãe ou responsável: Maria Lucia Silva </a:t>
            </a:r>
          </a:p>
          <a:p>
            <a:r>
              <a:rPr lang="pt-BR" sz="2400" dirty="0" smtClean="0">
                <a:latin typeface="Arial"/>
              </a:rPr>
              <a:t>CPF da mãe ou responsável: 022.422.999-99</a:t>
            </a:r>
          </a:p>
          <a:p>
            <a:r>
              <a:rPr lang="pt-BR" sz="2400" dirty="0" smtClean="0">
                <a:latin typeface="Arial"/>
              </a:rPr>
              <a:t>Cidade: São Paulo - SP</a:t>
            </a:r>
          </a:p>
          <a:p>
            <a:r>
              <a:rPr lang="pt-BR" sz="2400" dirty="0" smtClean="0">
                <a:latin typeface="Arial"/>
              </a:rPr>
              <a:t>Endereço: Rua Adma Jafet, 28 CEP: 83430-000</a:t>
            </a:r>
            <a:endParaRPr lang="pt-BR" sz="2400" dirty="0"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203848" y="6266991"/>
            <a:ext cx="2088232" cy="59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4806" t="30800" r="25582" b="10835"/>
          <a:stretch>
            <a:fillRect/>
          </a:stretch>
        </p:blipFill>
        <p:spPr bwMode="auto">
          <a:xfrm>
            <a:off x="70992" y="0"/>
            <a:ext cx="9073008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>
          <a:xfrm>
            <a:off x="0" y="1340768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/>
              <a:t>Exemplo 1 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31032" y="908720"/>
            <a:ext cx="8712968" cy="1584175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/>
              <a:t>Base 2: MEDLINE (via PubMed)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/>
              <a:t>Construção da estratégia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err="1" smtClean="0"/>
              <a:t>Resveratrol</a:t>
            </a:r>
            <a:r>
              <a:rPr lang="en-US" sz="2400" dirty="0" smtClean="0"/>
              <a:t> AND (</a:t>
            </a:r>
            <a:r>
              <a:rPr lang="en-US" sz="2400" dirty="0" err="1" smtClean="0"/>
              <a:t>takayasu</a:t>
            </a:r>
            <a:r>
              <a:rPr lang="en-US" sz="2400" dirty="0" smtClean="0"/>
              <a:t> </a:t>
            </a:r>
            <a:r>
              <a:rPr lang="en-US" sz="2400" dirty="0" err="1" smtClean="0"/>
              <a:t>arteritis</a:t>
            </a:r>
            <a:r>
              <a:rPr lang="en-US" sz="2400" dirty="0" smtClean="0"/>
              <a:t>)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endParaRPr lang="pt-BR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131840" y="5877272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8506" t="11900" r="36213" b="65700"/>
          <a:stretch>
            <a:fillRect/>
          </a:stretch>
        </p:blipFill>
        <p:spPr bwMode="auto">
          <a:xfrm>
            <a:off x="539552" y="2924944"/>
            <a:ext cx="82809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1106" t="25200" r="31488" b="25101"/>
          <a:stretch>
            <a:fillRect/>
          </a:stretch>
        </p:blipFill>
        <p:spPr bwMode="auto">
          <a:xfrm>
            <a:off x="1187624" y="620688"/>
            <a:ext cx="68407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/>
              <a:t>Exemplo 1 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31032" y="908720"/>
            <a:ext cx="8712968" cy="1584175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/>
              <a:t>Base 3: NICE   (www.evidence.nhs.uk)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err="1" smtClean="0"/>
              <a:t>Resveratrol</a:t>
            </a:r>
            <a:r>
              <a:rPr lang="en-US" sz="2400" dirty="0" smtClean="0"/>
              <a:t> AND </a:t>
            </a:r>
            <a:r>
              <a:rPr lang="en-US" sz="2400" dirty="0" err="1" smtClean="0"/>
              <a:t>Takayasu</a:t>
            </a:r>
            <a:endParaRPr lang="en-US" sz="2400" dirty="0" smtClean="0"/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endParaRPr lang="pt-BR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131840" y="5877272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t="8400" r="29520" b="62200"/>
          <a:stretch>
            <a:fillRect/>
          </a:stretch>
        </p:blipFill>
        <p:spPr bwMode="auto">
          <a:xfrm>
            <a:off x="179512" y="2420888"/>
            <a:ext cx="8764911" cy="205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44538"/>
            <a:ext cx="7010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1752600"/>
            <a:ext cx="6943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1556792"/>
            <a:ext cx="67532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96952"/>
            <a:ext cx="67532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13002" t="12422" r="57666" b="72813"/>
          <a:stretch>
            <a:fillRect/>
          </a:stretch>
        </p:blipFill>
        <p:spPr bwMode="auto">
          <a:xfrm>
            <a:off x="3851920" y="6165304"/>
            <a:ext cx="1872208" cy="5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25" y="1556792"/>
            <a:ext cx="65341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851920" y="6165304"/>
            <a:ext cx="1872208" cy="5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610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84984"/>
            <a:ext cx="65436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60640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dirty="0" smtClean="0"/>
              <a:t>ANVISA  </a:t>
            </a:r>
            <a:r>
              <a:rPr lang="pt-BR" sz="2200" dirty="0" smtClean="0">
                <a:latin typeface="Arial" pitchFamily="34" charset="0"/>
                <a:cs typeface="Arial" pitchFamily="34" charset="0"/>
                <a:hlinkClick r:id="rId2"/>
              </a:rPr>
              <a:t>http://portal.anvisa.gov.br</a:t>
            </a:r>
            <a:r>
              <a:rPr lang="pt-BR" sz="32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1268760"/>
            <a:ext cx="5904656" cy="648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1262" t="8267" r="23614" b="28734"/>
          <a:stretch>
            <a:fillRect/>
          </a:stretch>
        </p:blipFill>
        <p:spPr bwMode="auto">
          <a:xfrm>
            <a:off x="539551" y="1052736"/>
            <a:ext cx="806489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3779912" y="3068960"/>
            <a:ext cx="20162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620688"/>
            <a:ext cx="828092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Processo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pt-BR" sz="320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latin typeface="Arial" charset="0"/>
              <a:cs typeface="Arial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Vara: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Processo:</a:t>
            </a:r>
            <a:endParaRPr lang="pt-BR" sz="2400" dirty="0"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5760640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dirty="0" smtClean="0">
                <a:latin typeface="Arial" pitchFamily="34" charset="0"/>
                <a:cs typeface="Arial" pitchFamily="34" charset="0"/>
              </a:rPr>
              <a:t>ANVISA  -  </a:t>
            </a:r>
            <a:r>
              <a:rPr lang="pt-BR" sz="2700" dirty="0" smtClean="0">
                <a:latin typeface="Arial" pitchFamily="34" charset="0"/>
                <a:cs typeface="Arial" pitchFamily="34" charset="0"/>
                <a:hlinkClick r:id="rId2"/>
              </a:rPr>
              <a:t>http://portal.anvisa.gov.br/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1268760"/>
            <a:ext cx="5904656" cy="648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5536" y="1268760"/>
            <a:ext cx="626469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Medicamento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pt-BR" sz="8000" dirty="0" smtClean="0">
                <a:latin typeface="Arial" pitchFamily="34" charset="0"/>
                <a:ea typeface="+mj-ea"/>
                <a:cs typeface="Arial" pitchFamily="34" charset="0"/>
              </a:rPr>
              <a:t>Alimento – suplemento alimentar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pt-BR" sz="8000" dirty="0" smtClean="0">
                <a:latin typeface="Arial" pitchFamily="34" charset="0"/>
                <a:ea typeface="+mj-ea"/>
                <a:cs typeface="Arial" pitchFamily="34" charset="0"/>
              </a:rPr>
              <a:t>Cosmético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51520" y="3429000"/>
            <a:ext cx="828092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FDA -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hlinkClick r:id="rId3"/>
              </a:rPr>
              <a:t>www.accessdata.fda.gov/scripts/cder/daf/index.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hlinkClick r:id="rId3"/>
              </a:rPr>
              <a:t>cfm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latin typeface="Arial" pitchFamily="34" charset="0"/>
                <a:ea typeface="+mj-ea"/>
                <a:cs typeface="Arial" pitchFamily="34" charset="0"/>
              </a:rPr>
              <a:t>EMEA - </a:t>
            </a:r>
            <a:r>
              <a:rPr lang="pt-BR" sz="2400" dirty="0" smtClean="0">
                <a:latin typeface="Arial" pitchFamily="34" charset="0"/>
                <a:ea typeface="+mj-ea"/>
                <a:cs typeface="Arial" pitchFamily="34" charset="0"/>
                <a:hlinkClick r:id="rId4"/>
              </a:rPr>
              <a:t>http://www.ema.europa.eu/ema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4865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683568" y="5157192"/>
            <a:ext cx="360040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019" t="41299" r="59444" b="18801"/>
          <a:stretch>
            <a:fillRect/>
          </a:stretch>
        </p:blipFill>
        <p:spPr bwMode="auto">
          <a:xfrm>
            <a:off x="395536" y="2204864"/>
            <a:ext cx="30243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467544" y="5373216"/>
            <a:ext cx="288032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194" t="77699" r="69456" b="19901"/>
          <a:stretch>
            <a:fillRect/>
          </a:stretch>
        </p:blipFill>
        <p:spPr bwMode="auto">
          <a:xfrm>
            <a:off x="4067944" y="342900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713" t="72449" r="68106" b="25451"/>
          <a:stretch>
            <a:fillRect/>
          </a:stretch>
        </p:blipFill>
        <p:spPr bwMode="auto">
          <a:xfrm>
            <a:off x="4067944" y="422108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8685" t="72274" r="60084" b="25538"/>
          <a:stretch>
            <a:fillRect/>
          </a:stretch>
        </p:blipFill>
        <p:spPr bwMode="auto">
          <a:xfrm>
            <a:off x="4139952" y="501317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5"/>
          <p:cNvSpPr txBox="1">
            <a:spLocks/>
          </p:cNvSpPr>
          <p:nvPr/>
        </p:nvSpPr>
        <p:spPr>
          <a:xfrm>
            <a:off x="4644008" y="3429000"/>
            <a:ext cx="3672408" cy="2520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Incerto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lang="pt-BR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lang="pt-BR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Baixo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467544" y="476672"/>
            <a:ext cx="792088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pt-BR" sz="2400" dirty="0" smtClean="0"/>
              <a:t>Nível de Evidência: 2/3 (ensaio clínico) (Oxford)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Força ou qualidade da evidência: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muito baixa (GRADE)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943100"/>
            <a:ext cx="6667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Preenchimento da Nota Técnica</a:t>
            </a:r>
            <a:endParaRPr lang="pt-BR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1857375"/>
            <a:ext cx="67246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Exemplo 3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1872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Paciente com 39 anos, sexo feminino.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Diagnóstico de câncer de mama (carcinoma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ductal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in situ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Indicação de mastectomia total.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79512" y="3140968"/>
            <a:ext cx="878497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Solicitação: mastectomia poupadora de complexo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aréolo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-papilar, modalidade cirúrgica não oferecida pelo seu sistema privado de saúde. 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59024" y="4365104"/>
            <a:ext cx="878497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Elabore o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pt-BR" sz="2000" baseline="0" dirty="0" smtClean="0">
                <a:latin typeface="Arial" pitchFamily="34" charset="0"/>
                <a:cs typeface="Arial" pitchFamily="34" charset="0"/>
              </a:rPr>
              <a:t>Preencha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a nota técnica sobre este caso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Exemplo 4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30963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Paciente com 50 anos, sexo masculino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Diagnóstico de câncer de pulmão pequenas células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Em quimioterapia (ciclo 2) – programação de 9 ciclos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Apresenta náuseas e vômitos incoercíveis, com distúrbios hidroeletrolíticos,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adinamia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e queda do estado geral.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Em uso de sonda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nasoenteral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smtClean="0">
                <a:latin typeface="Arial" pitchFamily="34" charset="0"/>
                <a:cs typeface="Arial" pitchFamily="34" charset="0"/>
              </a:rPr>
              <a:t>para dieta.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Antieméticos já utilizados: metoclopramida,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ondansetrona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proclorperazina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meclizina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domperidona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clorpromazina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6588224" y="6021288"/>
            <a:ext cx="2088232" cy="59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79512" y="4581128"/>
            <a:ext cx="878497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Solicitação: medicamento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base de </a:t>
            </a:r>
            <a:r>
              <a:rPr kumimoji="0" lang="pt-BR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canabinoide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79512" y="5373216"/>
            <a:ext cx="878497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Elabore o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pt-BR" baseline="0" dirty="0" smtClean="0">
                <a:latin typeface="Arial" pitchFamily="34" charset="0"/>
                <a:cs typeface="Arial" pitchFamily="34" charset="0"/>
              </a:rPr>
              <a:t>Preencha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 nota técnica sobre este caso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573016"/>
            <a:ext cx="6400800" cy="129614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endParaRPr lang="pt-BR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FIM </a:t>
            </a:r>
          </a:p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(parte 1)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2915816" y="5445224"/>
            <a:ext cx="38164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46640" cy="2187674"/>
          </a:xfrm>
        </p:spPr>
        <p:txBody>
          <a:bodyPr>
            <a:normAutofit fontScale="90000"/>
          </a:bodyPr>
          <a:lstStyle/>
          <a:p>
            <a:r>
              <a:rPr lang="pt-BR" sz="2200" dirty="0" smtClean="0">
                <a:latin typeface="Arial"/>
              </a:rPr>
              <a:t>Oficina dos Núcleos de Avaliação de Tecnologia em Saúde (NATS) e Núcleos de Apoio Técnico dos Tribunais de Justiça (NAT-JUS)</a:t>
            </a:r>
            <a:r>
              <a:rPr lang="pt-BR" sz="3100" dirty="0" smtClean="0">
                <a:latin typeface="Arial"/>
              </a:rPr>
              <a:t/>
            </a:r>
            <a:br>
              <a:rPr lang="pt-BR" sz="3100" dirty="0" smtClean="0">
                <a:latin typeface="Arial"/>
              </a:rPr>
            </a:br>
            <a:r>
              <a:rPr lang="pt-BR" dirty="0" smtClean="0">
                <a:latin typeface="Arial"/>
              </a:rPr>
              <a:t/>
            </a:r>
            <a:br>
              <a:rPr lang="pt-BR" dirty="0" smtClean="0">
                <a:latin typeface="Arial"/>
              </a:rPr>
            </a:b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29614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endParaRPr lang="pt-BR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Elaboração de Parecer Técnico-Científico (PTC)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2915816" y="5445224"/>
            <a:ext cx="38164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83768" y="4221088"/>
            <a:ext cx="460851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 smtClean="0"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Álvaro Nagib  Atallah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pt-BR" sz="1400" dirty="0" smtClean="0">
                <a:latin typeface="Arial"/>
                <a:ea typeface="+mj-ea"/>
                <a:cs typeface="+mj-cs"/>
              </a:rPr>
              <a:t>Daniela Vianna Pachito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pt-BR" sz="1400" dirty="0" smtClean="0">
                <a:latin typeface="Arial"/>
                <a:ea typeface="+mj-ea"/>
                <a:cs typeface="+mj-cs"/>
              </a:rPr>
              <a:t>Rachel Riera</a:t>
            </a: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46640" cy="792088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Objetivos da  Oficina</a:t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920880" cy="2592288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endParaRPr lang="pt-BR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5100" dirty="0" smtClean="0">
                <a:solidFill>
                  <a:schemeClr val="accent1">
                    <a:lumMod val="50000"/>
                  </a:schemeClr>
                </a:solidFill>
              </a:rPr>
              <a:t>Definição de PTC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5100" dirty="0" smtClean="0">
                <a:solidFill>
                  <a:schemeClr val="accent1">
                    <a:lumMod val="50000"/>
                  </a:schemeClr>
                </a:solidFill>
              </a:rPr>
              <a:t>Conteúdo do PTC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5100" dirty="0" smtClean="0">
                <a:solidFill>
                  <a:schemeClr val="accent1">
                    <a:lumMod val="50000"/>
                  </a:schemeClr>
                </a:solidFill>
              </a:rPr>
              <a:t>Avaliação crítica do PTC </a:t>
            </a:r>
            <a:endParaRPr lang="pt-BR" sz="5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877272"/>
            <a:ext cx="2736304" cy="77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041129"/>
            <a:ext cx="828092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3. Prescrição da tecnologia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pt-BR" sz="320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Tipo: medicamento, procedimento, produto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Diagnóstico / CID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/>
              </a:rPr>
              <a:t> Detalhamento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endParaRPr lang="pt-BR" sz="2400" dirty="0"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46640" cy="792088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O que é um PTC?</a:t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208912" cy="468052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endParaRPr lang="pt-BR" sz="1200" b="1" dirty="0" smtClean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</a:rPr>
              <a:t> Ferramenta de resposta rápida que dá suporte à gestão e à tomada de decisão em  saúde.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</a:rPr>
              <a:t> Baseada em evidências científicas.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</a:rPr>
              <a:t> Execução simplificada, linguagem acessível </a:t>
            </a:r>
            <a:r>
              <a:rPr lang="pt-BR" sz="1600" dirty="0" smtClean="0">
                <a:solidFill>
                  <a:schemeClr val="tx1"/>
                </a:solidFill>
              </a:rPr>
              <a:t>(20 páginas)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</a:rPr>
              <a:t> Primeira avaliação para responder rapidamente às questões iniciais sobre a tecnologia, tais como a população alvo e  evidências de eficácia e segurança.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46640" cy="792088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Como fazer um PTC</a:t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24936" cy="4824536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DIRETRIZES METODOLÓGICAS Elaboração de Pareceres Técnico-Científico. MINISTÉRIO DA SAÚDE Secretaria de Ciência, Tecnologia e Insumos Estratégicos Departamento de Ciência e Tecnologia. 4ª. Edição 2014.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http://bvsms.saude.gov.br/bvs/publicacoes/diretrizes_metodologicas_elaboracao_parecer_tecnico.pdf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o PTC pode sugerir a realização de uma revisão sistemática ou de uma avaliação econômica.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635896" y="6165304"/>
            <a:ext cx="1872208" cy="52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46640" cy="792088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Estrutura de um PTC</a:t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635896" y="6165304"/>
            <a:ext cx="1872208" cy="52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37406" t="30800" r="38576" b="53800"/>
          <a:stretch>
            <a:fillRect/>
          </a:stretch>
        </p:blipFill>
        <p:spPr bwMode="auto">
          <a:xfrm>
            <a:off x="827584" y="1052736"/>
            <a:ext cx="7056784" cy="254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7406" t="58962" r="38819" b="29301"/>
          <a:stretch>
            <a:fillRect/>
          </a:stretch>
        </p:blipFill>
        <p:spPr bwMode="auto">
          <a:xfrm>
            <a:off x="827584" y="3429000"/>
            <a:ext cx="7056784" cy="19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Callout 1 5"/>
          <p:cNvSpPr/>
          <p:nvPr/>
        </p:nvSpPr>
        <p:spPr>
          <a:xfrm>
            <a:off x="5292080" y="3861048"/>
            <a:ext cx="1368152" cy="1080120"/>
          </a:xfrm>
          <a:prstGeom prst="borderCallout1">
            <a:avLst>
              <a:gd name="adj1" fmla="val 61645"/>
              <a:gd name="adj2" fmla="val -559"/>
              <a:gd name="adj3" fmla="val 61937"/>
              <a:gd name="adj4" fmla="val -2279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Prática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Serviços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Pesquisas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59632" y="5373216"/>
            <a:ext cx="6624736" cy="360040"/>
          </a:xfrm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pt-BR" sz="11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http://bvsms.saude.gov.br/bvs/publicacoes/diretrizes_metodologicas_elaboracao_parecer_tecnico.pdf.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endParaRPr lang="pt-B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46640" cy="792088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Estrutura de um PTC</a:t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(resumo executivo)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/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3635896" y="6165304"/>
            <a:ext cx="1872208" cy="52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37406" t="27300" r="38576" b="47500"/>
          <a:stretch>
            <a:fillRect/>
          </a:stretch>
        </p:blipFill>
        <p:spPr bwMode="auto">
          <a:xfrm>
            <a:off x="1043608" y="1484784"/>
            <a:ext cx="6576731" cy="388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15616" y="5373216"/>
            <a:ext cx="6624736" cy="360040"/>
          </a:xfrm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pt-BR" sz="11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http://bvsms.saude.gov.br/bvs/publicacoes/diretrizes_metodologicas_elaboracao_parecer_tecnico.pdf.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endParaRPr lang="pt-B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46640" cy="792088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Avaliação crítica de um PTC</a:t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7406" t="10500" r="38182" b="40067"/>
          <a:stretch>
            <a:fillRect/>
          </a:stretch>
        </p:blipFill>
        <p:spPr bwMode="auto">
          <a:xfrm>
            <a:off x="2051720" y="764704"/>
            <a:ext cx="4968552" cy="565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19264" y="6497960"/>
            <a:ext cx="6624736" cy="360040"/>
          </a:xfrm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http://bvsms.saude.gov.br/bvs/publicacoes/diretrizes_metodologicas_elaboracao_parecer_tecnico.pdf</a:t>
            </a:r>
            <a:r>
              <a:rPr lang="pt-BR" sz="11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endParaRPr lang="pt-B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46640" cy="792088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Avaliação crítica de um PTC</a:t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19264" y="6497960"/>
            <a:ext cx="6624736" cy="360040"/>
          </a:xfrm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http://bvsms.saude.gov.br/bvs/publicacoes/diretrizes_metodologicas_elaboracao_parecer_tecnico.pdf</a:t>
            </a:r>
            <a:r>
              <a:rPr lang="pt-BR" sz="11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ü"/>
            </a:pP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7406" t="45499" r="38182" b="23967"/>
          <a:stretch>
            <a:fillRect/>
          </a:stretch>
        </p:blipFill>
        <p:spPr bwMode="auto">
          <a:xfrm>
            <a:off x="1547664" y="1124744"/>
            <a:ext cx="57316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5733256"/>
            <a:ext cx="784664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Instruções para preenchimento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disponíveis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nas páginas 50 a 55.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ol 7"/>
          <p:cNvSpPr/>
          <p:nvPr/>
        </p:nvSpPr>
        <p:spPr>
          <a:xfrm>
            <a:off x="323528" y="5661248"/>
            <a:ext cx="216024" cy="21602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46640" cy="792088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Avaliação crítica de um PTC</a:t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1412776"/>
            <a:ext cx="784664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Prática: oficina de avaliação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crítica dos </a:t>
            </a:r>
            <a:r>
              <a:rPr kumimoji="0" lang="pt-BR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PTCs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abaixo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848872" cy="3816424"/>
          </a:xfrm>
        </p:spPr>
        <p:txBody>
          <a:bodyPr>
            <a:noAutofit/>
          </a:bodyPr>
          <a:lstStyle/>
          <a:p>
            <a:pPr algn="l"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</a:rPr>
              <a:t>Rituximabe no tratamento da artrite reumatoide</a:t>
            </a:r>
          </a:p>
          <a:p>
            <a:pPr algn="l">
              <a:buClr>
                <a:srgbClr val="00B050"/>
              </a:buClr>
            </a:pPr>
            <a:r>
              <a:rPr lang="pt-BR" sz="1600" dirty="0" smtClean="0">
                <a:hlinkClick r:id="rId2"/>
              </a:rPr>
              <a:t>http://189.28.128.101/rebrats/visao/estudo/detEstudo.</a:t>
            </a:r>
            <a:r>
              <a:rPr lang="pt-BR" sz="1600" dirty="0" err="1" smtClean="0">
                <a:hlinkClick r:id="rId2"/>
              </a:rPr>
              <a:t>cfm</a:t>
            </a:r>
            <a:r>
              <a:rPr lang="pt-BR" sz="1600" dirty="0" smtClean="0">
                <a:hlinkClick r:id="rId2"/>
              </a:rPr>
              <a:t>?</a:t>
            </a:r>
            <a:r>
              <a:rPr lang="pt-BR" sz="1600" dirty="0" err="1" smtClean="0">
                <a:hlinkClick r:id="rId2"/>
              </a:rPr>
              <a:t>codigo</a:t>
            </a:r>
            <a:r>
              <a:rPr lang="pt-BR" sz="1600" dirty="0" smtClean="0">
                <a:hlinkClick r:id="rId2"/>
              </a:rPr>
              <a:t>=103&amp;evento=6&amp;v=</a:t>
            </a:r>
            <a:r>
              <a:rPr lang="pt-BR" sz="1600" dirty="0" err="1" smtClean="0">
                <a:hlinkClick r:id="rId2"/>
              </a:rPr>
              <a:t>true</a:t>
            </a:r>
            <a:endParaRPr lang="pt-BR" sz="1600" dirty="0" smtClean="0"/>
          </a:p>
          <a:p>
            <a:pPr algn="l">
              <a:buClr>
                <a:srgbClr val="00B050"/>
              </a:buClr>
            </a:pPr>
            <a:endParaRPr lang="pt-BR" sz="1600" dirty="0" smtClean="0"/>
          </a:p>
          <a:p>
            <a:pPr algn="l">
              <a:buClr>
                <a:srgbClr val="00B050"/>
              </a:buClr>
            </a:pPr>
            <a:endParaRPr lang="pt-BR" sz="1600" dirty="0" smtClean="0"/>
          </a:p>
          <a:p>
            <a:pPr algn="l"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Temozolomida</a:t>
            </a:r>
            <a:r>
              <a:rPr lang="pt-BR" sz="2400" dirty="0" smtClean="0">
                <a:solidFill>
                  <a:srgbClr val="000000"/>
                </a:solidFill>
              </a:rPr>
              <a:t> ou </a:t>
            </a:r>
            <a:r>
              <a:rPr lang="pt-BR" sz="2400" dirty="0" err="1" smtClean="0">
                <a:solidFill>
                  <a:srgbClr val="000000"/>
                </a:solidFill>
              </a:rPr>
              <a:t>nitrosuréias</a:t>
            </a:r>
            <a:r>
              <a:rPr lang="pt-BR" sz="2400" dirty="0" smtClean="0">
                <a:solidFill>
                  <a:srgbClr val="000000"/>
                </a:solidFill>
              </a:rPr>
              <a:t> no tratamento do </a:t>
            </a:r>
            <a:r>
              <a:rPr lang="pt-BR" sz="2400" dirty="0" err="1" smtClean="0">
                <a:solidFill>
                  <a:srgbClr val="000000"/>
                </a:solidFill>
              </a:rPr>
              <a:t>glioma</a:t>
            </a:r>
            <a:r>
              <a:rPr lang="pt-BR" sz="2400" dirty="0" smtClean="0">
                <a:solidFill>
                  <a:srgbClr val="000000"/>
                </a:solidFill>
              </a:rPr>
              <a:t> de alto grau</a:t>
            </a:r>
          </a:p>
          <a:p>
            <a:pPr algn="l">
              <a:buClr>
                <a:srgbClr val="00B050"/>
              </a:buClr>
            </a:pP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hlinkClick r:id="rId3"/>
              </a:rPr>
              <a:t>http://189.28.128.101/rebrats/visao/estudo/detEstudo.</a:t>
            </a:r>
            <a:r>
              <a:rPr lang="pt-BR" sz="1600" dirty="0" err="1" smtClean="0">
                <a:solidFill>
                  <a:srgbClr val="000000"/>
                </a:solidFill>
                <a:hlinkClick r:id="rId3"/>
              </a:rPr>
              <a:t>cfm</a:t>
            </a:r>
            <a:r>
              <a:rPr lang="pt-BR" sz="1600" dirty="0" smtClean="0">
                <a:solidFill>
                  <a:srgbClr val="000000"/>
                </a:solidFill>
                <a:hlinkClick r:id="rId3"/>
              </a:rPr>
              <a:t>?</a:t>
            </a:r>
            <a:r>
              <a:rPr lang="pt-BR" sz="1600" dirty="0" err="1" smtClean="0">
                <a:solidFill>
                  <a:srgbClr val="000000"/>
                </a:solidFill>
                <a:hlinkClick r:id="rId3"/>
              </a:rPr>
              <a:t>codigo</a:t>
            </a:r>
            <a:r>
              <a:rPr lang="pt-BR" sz="1600" dirty="0" smtClean="0">
                <a:solidFill>
                  <a:srgbClr val="000000"/>
                </a:solidFill>
                <a:hlinkClick r:id="rId3"/>
              </a:rPr>
              <a:t>=331&amp;evento=6&amp;v=</a:t>
            </a:r>
            <a:r>
              <a:rPr lang="pt-BR" sz="1600" dirty="0" err="1" smtClean="0">
                <a:solidFill>
                  <a:srgbClr val="000000"/>
                </a:solidFill>
                <a:hlinkClick r:id="rId3"/>
              </a:rPr>
              <a:t>true</a:t>
            </a:r>
            <a:endParaRPr lang="pt-BR" sz="1600" dirty="0" smtClean="0">
              <a:solidFill>
                <a:srgbClr val="000000"/>
              </a:solidFill>
            </a:endParaRPr>
          </a:p>
          <a:p>
            <a:pPr algn="l">
              <a:buClr>
                <a:srgbClr val="00B050"/>
              </a:buClr>
            </a:pP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573016"/>
            <a:ext cx="6400800" cy="129614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endParaRPr lang="pt-BR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FIM </a:t>
            </a:r>
          </a:p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(parte 2)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57666" b="72813"/>
          <a:stretch>
            <a:fillRect/>
          </a:stretch>
        </p:blipFill>
        <p:spPr bwMode="auto">
          <a:xfrm>
            <a:off x="2915816" y="5445224"/>
            <a:ext cx="38164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93" t="11438" r="38296" b="38359"/>
          <a:stretch>
            <a:fillRect/>
          </a:stretch>
        </p:blipFill>
        <p:spPr bwMode="auto">
          <a:xfrm>
            <a:off x="179512" y="1268760"/>
            <a:ext cx="874685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3002" t="12422" r="57666" b="72813"/>
          <a:stretch>
            <a:fillRect/>
          </a:stretch>
        </p:blipFill>
        <p:spPr bwMode="auto">
          <a:xfrm>
            <a:off x="3419872" y="5949280"/>
            <a:ext cx="2520280" cy="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332656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Tipo da Tecnologia</a:t>
            </a:r>
            <a:endParaRPr lang="pt-BR" dirty="0"/>
          </a:p>
        </p:txBody>
      </p:sp>
      <p:sp>
        <p:nvSpPr>
          <p:cNvPr id="5" name="Line Callout 1 4"/>
          <p:cNvSpPr/>
          <p:nvPr/>
        </p:nvSpPr>
        <p:spPr>
          <a:xfrm>
            <a:off x="5508104" y="2492896"/>
            <a:ext cx="2952328" cy="1728192"/>
          </a:xfrm>
          <a:prstGeom prst="borderCallout1">
            <a:avLst>
              <a:gd name="adj1" fmla="val 50496"/>
              <a:gd name="adj2" fmla="val -1663"/>
              <a:gd name="adj3" fmla="val 51449"/>
              <a:gd name="adj4" fmla="val -411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</a:rPr>
              <a:t>PROCEDIMENTO: cirurgia robótica, PET Scan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PRODUTO: stent, coil, prótese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1858</Words>
  <Application>Microsoft Office PowerPoint</Application>
  <PresentationFormat>Apresentação na tela (4:3)</PresentationFormat>
  <Paragraphs>371</Paragraphs>
  <Slides>87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87</vt:i4>
      </vt:variant>
    </vt:vector>
  </HeadingPairs>
  <TitlesOfParts>
    <vt:vector size="88" baseType="lpstr">
      <vt:lpstr>Office Theme</vt:lpstr>
      <vt:lpstr>Oficina dos Núcleos de Avaliação de Tecnologia em Saúde (NATS) e Núcleos de Apoio Técnico dos Tribunais de Justiça (NAT-JUS)  </vt:lpstr>
      <vt:lpstr>Objetivos da  Oficina </vt:lpstr>
      <vt:lpstr>O que é uma nota técnica? </vt:lpstr>
      <vt:lpstr>O que é uma nota técnica </vt:lpstr>
      <vt:lpstr>Conteúdo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Exemplo 1 </vt:lpstr>
      <vt:lpstr>Slide 24</vt:lpstr>
      <vt:lpstr>Busca por evidências</vt:lpstr>
      <vt:lpstr>Busca por evidências</vt:lpstr>
      <vt:lpstr>Recomendações para Busca</vt:lpstr>
      <vt:lpstr>Recomendações para Busca</vt:lpstr>
      <vt:lpstr>Recomendações para Busca</vt:lpstr>
      <vt:lpstr>Construção da estratégia de busca</vt:lpstr>
      <vt:lpstr>Exemplo 1 </vt:lpstr>
      <vt:lpstr>Exemplo 1 </vt:lpstr>
      <vt:lpstr>Slide 33</vt:lpstr>
      <vt:lpstr>Slide 34</vt:lpstr>
      <vt:lpstr>Slide 35</vt:lpstr>
      <vt:lpstr>Slide 36</vt:lpstr>
      <vt:lpstr>Slide 37</vt:lpstr>
      <vt:lpstr>Preenchimento da Nota Técnica</vt:lpstr>
      <vt:lpstr>Preenchimento da Nota Técnica</vt:lpstr>
      <vt:lpstr>Preenchimento da Nota Técnica</vt:lpstr>
      <vt:lpstr>Preenchimento da Nota Técnica</vt:lpstr>
      <vt:lpstr>Preenchimento da Nota Técnica</vt:lpstr>
      <vt:lpstr>Preenchimento da Nota Técnica</vt:lpstr>
      <vt:lpstr>ANVISA  http://portal.anvisa.gov.br/ </vt:lpstr>
      <vt:lpstr>ANVISA  http://portal.anvisa.gov.br/ </vt:lpstr>
      <vt:lpstr>FDA - www.accessdata.fda.gov/scripts/cder/daf/index.cfm </vt:lpstr>
      <vt:lpstr>  EMEA - http://www.ema.europa.eu   </vt:lpstr>
      <vt:lpstr>    NHS - http://www.nhs.uk     </vt:lpstr>
      <vt:lpstr>Preenchimento da Nota Técnica</vt:lpstr>
      <vt:lpstr>Preenchimento da Nota Técnica</vt:lpstr>
      <vt:lpstr>Preenchimento da Nota Técnica</vt:lpstr>
      <vt:lpstr>Preenchimento da Nota Técnica</vt:lpstr>
      <vt:lpstr>Pesquisa de dados epidemiológicos</vt:lpstr>
      <vt:lpstr>Informações para descrição da tecnologia</vt:lpstr>
      <vt:lpstr>Exemplo 2 </vt:lpstr>
      <vt:lpstr>Exemplo 2 </vt:lpstr>
      <vt:lpstr>Exemplo 2 </vt:lpstr>
      <vt:lpstr>Exemplo 1 </vt:lpstr>
      <vt:lpstr>Busca por Evidências</vt:lpstr>
      <vt:lpstr>Slide 60</vt:lpstr>
      <vt:lpstr>Exemplo 1 </vt:lpstr>
      <vt:lpstr>Slide 62</vt:lpstr>
      <vt:lpstr>Exemplo 1 </vt:lpstr>
      <vt:lpstr>Preenchimento da Nota Técnica</vt:lpstr>
      <vt:lpstr>Preenchimento da Nota Técnica</vt:lpstr>
      <vt:lpstr>Preenchimento da Nota Técnica</vt:lpstr>
      <vt:lpstr>Preenchimento da Nota Técnica</vt:lpstr>
      <vt:lpstr>Preenchimento da Nota Técnica</vt:lpstr>
      <vt:lpstr>ANVISA  http://portal.anvisa.gov.br/ </vt:lpstr>
      <vt:lpstr>ANVISA  -  http://portal.anvisa.gov.br/ </vt:lpstr>
      <vt:lpstr>Preenchimento da Nota Técnica</vt:lpstr>
      <vt:lpstr>Slide 72</vt:lpstr>
      <vt:lpstr>Preenchimento da Nota Técnica</vt:lpstr>
      <vt:lpstr>Preenchimento da Nota Técnica</vt:lpstr>
      <vt:lpstr>Exemplo 3 </vt:lpstr>
      <vt:lpstr>Exemplo 4 </vt:lpstr>
      <vt:lpstr>Slide 77</vt:lpstr>
      <vt:lpstr>Oficina dos Núcleos de Avaliação de Tecnologia em Saúde (NATS) e Núcleos de Apoio Técnico dos Tribunais de Justiça (NAT-JUS)  </vt:lpstr>
      <vt:lpstr>Objetivos da  Oficina </vt:lpstr>
      <vt:lpstr>O que é um PTC? </vt:lpstr>
      <vt:lpstr>Como fazer um PTC </vt:lpstr>
      <vt:lpstr>Estrutura de um PTC </vt:lpstr>
      <vt:lpstr>Estrutura de um PTC (resumo executivo) </vt:lpstr>
      <vt:lpstr>Avaliação crítica de um PTC </vt:lpstr>
      <vt:lpstr>Avaliação crítica de um PTC </vt:lpstr>
      <vt:lpstr>Avaliação crítica de um PTC </vt:lpstr>
      <vt:lpstr>Slide 87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 dos Núcleos de Avaliação de Tecnologia em Saúde (NATS) e Núcleos de Apoio  Técnico dos Tribunais de Justiça (NAT-JUS)</dc:title>
  <dc:creator>Rachel</dc:creator>
  <cp:lastModifiedBy>Daniela Pachito</cp:lastModifiedBy>
  <cp:revision>113</cp:revision>
  <dcterms:created xsi:type="dcterms:W3CDTF">2017-03-08T13:09:11Z</dcterms:created>
  <dcterms:modified xsi:type="dcterms:W3CDTF">2017-03-13T13:09:49Z</dcterms:modified>
</cp:coreProperties>
</file>