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8" r:id="rId2"/>
    <p:sldMasterId id="2147484931" r:id="rId3"/>
  </p:sldMasterIdLst>
  <p:notesMasterIdLst>
    <p:notesMasterId r:id="rId70"/>
  </p:notesMasterIdLst>
  <p:handoutMasterIdLst>
    <p:handoutMasterId r:id="rId71"/>
  </p:handoutMasterIdLst>
  <p:sldIdLst>
    <p:sldId id="256" r:id="rId4"/>
    <p:sldId id="406" r:id="rId5"/>
    <p:sldId id="277" r:id="rId6"/>
    <p:sldId id="393" r:id="rId7"/>
    <p:sldId id="261" r:id="rId8"/>
    <p:sldId id="263" r:id="rId9"/>
    <p:sldId id="264" r:id="rId10"/>
    <p:sldId id="265" r:id="rId11"/>
    <p:sldId id="407" r:id="rId12"/>
    <p:sldId id="266" r:id="rId13"/>
    <p:sldId id="294" r:id="rId14"/>
    <p:sldId id="295" r:id="rId15"/>
    <p:sldId id="296" r:id="rId16"/>
    <p:sldId id="377" r:id="rId17"/>
    <p:sldId id="275" r:id="rId18"/>
    <p:sldId id="366" r:id="rId19"/>
    <p:sldId id="367" r:id="rId20"/>
    <p:sldId id="370" r:id="rId21"/>
    <p:sldId id="272" r:id="rId22"/>
    <p:sldId id="455" r:id="rId23"/>
    <p:sldId id="273" r:id="rId24"/>
    <p:sldId id="271" r:id="rId25"/>
    <p:sldId id="267" r:id="rId26"/>
    <p:sldId id="326" r:id="rId27"/>
    <p:sldId id="327" r:id="rId28"/>
    <p:sldId id="328" r:id="rId29"/>
    <p:sldId id="329" r:id="rId30"/>
    <p:sldId id="330" r:id="rId31"/>
    <p:sldId id="331" r:id="rId32"/>
    <p:sldId id="333" r:id="rId33"/>
    <p:sldId id="334" r:id="rId34"/>
    <p:sldId id="335" r:id="rId35"/>
    <p:sldId id="336" r:id="rId36"/>
    <p:sldId id="332" r:id="rId37"/>
    <p:sldId id="337" r:id="rId38"/>
    <p:sldId id="338" r:id="rId39"/>
    <p:sldId id="371" r:id="rId40"/>
    <p:sldId id="339" r:id="rId41"/>
    <p:sldId id="456" r:id="rId42"/>
    <p:sldId id="340" r:id="rId43"/>
    <p:sldId id="457" r:id="rId44"/>
    <p:sldId id="458" r:id="rId45"/>
    <p:sldId id="341" r:id="rId46"/>
    <p:sldId id="342" r:id="rId47"/>
    <p:sldId id="343" r:id="rId48"/>
    <p:sldId id="344" r:id="rId49"/>
    <p:sldId id="345" r:id="rId50"/>
    <p:sldId id="346" r:id="rId51"/>
    <p:sldId id="347" r:id="rId52"/>
    <p:sldId id="348" r:id="rId53"/>
    <p:sldId id="349" r:id="rId54"/>
    <p:sldId id="350" r:id="rId55"/>
    <p:sldId id="351" r:id="rId56"/>
    <p:sldId id="373" r:id="rId57"/>
    <p:sldId id="352" r:id="rId58"/>
    <p:sldId id="353" r:id="rId59"/>
    <p:sldId id="372" r:id="rId60"/>
    <p:sldId id="354" r:id="rId61"/>
    <p:sldId id="355" r:id="rId62"/>
    <p:sldId id="356" r:id="rId63"/>
    <p:sldId id="357" r:id="rId64"/>
    <p:sldId id="358" r:id="rId65"/>
    <p:sldId id="359" r:id="rId66"/>
    <p:sldId id="360" r:id="rId67"/>
    <p:sldId id="361" r:id="rId68"/>
    <p:sldId id="431" r:id="rId6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10" autoAdjust="0"/>
  </p:normalViewPr>
  <p:slideViewPr>
    <p:cSldViewPr>
      <p:cViewPr varScale="1">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0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A3D7FD-3D50-457B-B293-A6DFB539ED0C}" type="datetimeFigureOut">
              <a:rPr lang="pt-BR" smtClean="0"/>
              <a:pPr/>
              <a:t>17/06/2016</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60585F-8CF6-4372-93AB-93B7F1FE7732}" type="slidenum">
              <a:rPr lang="pt-BR" smtClean="0"/>
              <a:pPr/>
              <a:t>‹nº›</a:t>
            </a:fld>
            <a:endParaRPr lang="pt-BR"/>
          </a:p>
        </p:txBody>
      </p:sp>
    </p:spTree>
    <p:extLst>
      <p:ext uri="{BB962C8B-B14F-4D97-AF65-F5344CB8AC3E}">
        <p14:creationId xmlns:p14="http://schemas.microsoft.com/office/powerpoint/2010/main" val="3046123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0C944-2B54-4834-A690-04465C129449}" type="datetimeFigureOut">
              <a:rPr lang="pt-BR" smtClean="0"/>
              <a:pPr/>
              <a:t>17/06/2016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B5D25-D04D-4D88-9F01-1BE6C2AD4CC0}" type="slidenum">
              <a:rPr lang="pt-BR" smtClean="0"/>
              <a:pPr/>
              <a:t>‹nº›</a:t>
            </a:fld>
            <a:endParaRPr lang="pt-BR"/>
          </a:p>
        </p:txBody>
      </p:sp>
    </p:spTree>
    <p:extLst>
      <p:ext uri="{BB962C8B-B14F-4D97-AF65-F5344CB8AC3E}">
        <p14:creationId xmlns:p14="http://schemas.microsoft.com/office/powerpoint/2010/main" val="331563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de cantos arredondados 6"/>
          <p:cNvSpPr/>
          <p:nvPr/>
        </p:nvSpPr>
        <p:spPr>
          <a:xfrm>
            <a:off x="285720" y="142852"/>
            <a:ext cx="8572560" cy="4857784"/>
          </a:xfrm>
          <a:prstGeom prst="roundRect">
            <a:avLst>
              <a:gd name="adj" fmla="val 2353"/>
            </a:avLst>
          </a:prstGeom>
          <a:gradFill>
            <a:gsLst>
              <a:gs pos="0">
                <a:schemeClr val="bg2"/>
              </a:gs>
              <a:gs pos="35000">
                <a:schemeClr val="bg2">
                  <a:lumMod val="90000"/>
                </a:schemeClr>
              </a:gs>
            </a:gsLst>
          </a:gradFill>
          <a:ln>
            <a:solidFill>
              <a:schemeClr val="bg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2" name="Título 1"/>
          <p:cNvSpPr>
            <a:spLocks noGrp="1"/>
          </p:cNvSpPr>
          <p:nvPr>
            <p:ph type="ctrTitle"/>
          </p:nvPr>
        </p:nvSpPr>
        <p:spPr>
          <a:xfrm>
            <a:off x="571500" y="2928934"/>
            <a:ext cx="8001000" cy="1470025"/>
          </a:xfrm>
        </p:spPr>
        <p:txBody>
          <a:bodyPr/>
          <a:lstStyle>
            <a:lvl1pPr algn="ct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pt-BR" smtClean="0"/>
              <a:t>Clique para editar o título mestre</a:t>
            </a:r>
            <a:endParaRPr lang="pt-BR"/>
          </a:p>
        </p:txBody>
      </p:sp>
      <p:sp>
        <p:nvSpPr>
          <p:cNvPr id="3" name="Subtítulo 2"/>
          <p:cNvSpPr>
            <a:spLocks noGrp="1"/>
          </p:cNvSpPr>
          <p:nvPr>
            <p:ph type="subTitle" idx="1"/>
          </p:nvPr>
        </p:nvSpPr>
        <p:spPr>
          <a:xfrm>
            <a:off x="457200" y="5000636"/>
            <a:ext cx="8401080" cy="107157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D0D02A-2208-46FC-B293-D3F35FCFA4CE}"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D0D02A-2208-46FC-B293-D3F35FCFA4C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D0D02A-2208-46FC-B293-D3F35FCFA4CE}"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FF05FF9-5282-406D-A9D6-30ECF48C6C41}" type="datetimeFigureOut">
              <a:rPr lang="pt-BR" smtClean="0">
                <a:solidFill>
                  <a:prstClr val="black">
                    <a:tint val="75000"/>
                  </a:prstClr>
                </a:solidFill>
              </a:rPr>
              <a:pPr/>
              <a:t>17/06/2016</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1E48262B-05F9-4011-9407-10DE3925EAE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80585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9271" name="Oval 55"/>
          <p:cNvSpPr>
            <a:spLocks noChangeArrowheads="1"/>
          </p:cNvSpPr>
          <p:nvPr/>
        </p:nvSpPr>
        <p:spPr bwMode="auto">
          <a:xfrm>
            <a:off x="5638800" y="54102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69" name="Oval 53"/>
          <p:cNvSpPr>
            <a:spLocks noChangeArrowheads="1"/>
          </p:cNvSpPr>
          <p:nvPr/>
        </p:nvSpPr>
        <p:spPr bwMode="auto">
          <a:xfrm>
            <a:off x="3352800" y="34290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65" name="Oval 49"/>
          <p:cNvSpPr>
            <a:spLocks noChangeArrowheads="1"/>
          </p:cNvSpPr>
          <p:nvPr/>
        </p:nvSpPr>
        <p:spPr bwMode="auto">
          <a:xfrm>
            <a:off x="4572000" y="36576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64" name="Oval 48"/>
          <p:cNvSpPr>
            <a:spLocks noChangeArrowheads="1"/>
          </p:cNvSpPr>
          <p:nvPr/>
        </p:nvSpPr>
        <p:spPr bwMode="auto">
          <a:xfrm>
            <a:off x="4419600" y="35052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66" name="Oval 50"/>
          <p:cNvSpPr>
            <a:spLocks noChangeArrowheads="1"/>
          </p:cNvSpPr>
          <p:nvPr/>
        </p:nvSpPr>
        <p:spPr bwMode="auto">
          <a:xfrm>
            <a:off x="5791200" y="33528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57" name="Oval 41"/>
          <p:cNvSpPr>
            <a:spLocks noChangeArrowheads="1"/>
          </p:cNvSpPr>
          <p:nvPr/>
        </p:nvSpPr>
        <p:spPr bwMode="auto">
          <a:xfrm>
            <a:off x="4419600" y="19812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38" name="Oval 22"/>
          <p:cNvSpPr>
            <a:spLocks noChangeArrowheads="1"/>
          </p:cNvSpPr>
          <p:nvPr/>
        </p:nvSpPr>
        <p:spPr bwMode="auto">
          <a:xfrm>
            <a:off x="1524000" y="15240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39" name="Oval 23"/>
          <p:cNvSpPr>
            <a:spLocks noChangeArrowheads="1"/>
          </p:cNvSpPr>
          <p:nvPr/>
        </p:nvSpPr>
        <p:spPr bwMode="auto">
          <a:xfrm>
            <a:off x="1676400" y="16764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41" name="Oval 25"/>
          <p:cNvSpPr>
            <a:spLocks noChangeArrowheads="1"/>
          </p:cNvSpPr>
          <p:nvPr/>
        </p:nvSpPr>
        <p:spPr bwMode="auto">
          <a:xfrm>
            <a:off x="1981200" y="19812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42" name="Oval 26"/>
          <p:cNvSpPr>
            <a:spLocks noChangeArrowheads="1"/>
          </p:cNvSpPr>
          <p:nvPr/>
        </p:nvSpPr>
        <p:spPr bwMode="auto">
          <a:xfrm>
            <a:off x="2133600" y="21336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28" name="Oval 12"/>
          <p:cNvSpPr>
            <a:spLocks noChangeArrowheads="1"/>
          </p:cNvSpPr>
          <p:nvPr/>
        </p:nvSpPr>
        <p:spPr bwMode="auto">
          <a:xfrm>
            <a:off x="1447800" y="3124200"/>
            <a:ext cx="990600" cy="12192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18" name="Rectangle 2"/>
          <p:cNvSpPr>
            <a:spLocks noGrp="1" noChangeArrowheads="1"/>
          </p:cNvSpPr>
          <p:nvPr>
            <p:ph type="ctrTitle"/>
          </p:nvPr>
        </p:nvSpPr>
        <p:spPr>
          <a:xfrm>
            <a:off x="685800" y="2130425"/>
            <a:ext cx="7772400" cy="1470025"/>
          </a:xfrm>
          <a:ln algn="ctr"/>
        </p:spPr>
        <p:txBody>
          <a:bodyPr/>
          <a:lstStyle>
            <a:lvl1pPr>
              <a:defRPr/>
            </a:lvl1pPr>
          </a:lstStyle>
          <a:p>
            <a:r>
              <a:rPr lang="pt-BR" smtClean="0"/>
              <a:t>Clique para editar o título mestre</a:t>
            </a:r>
            <a:endParaRPr lang="pt-BR"/>
          </a:p>
        </p:txBody>
      </p:sp>
      <p:sp>
        <p:nvSpPr>
          <p:cNvPr id="9219" name="Rectangle 3"/>
          <p:cNvSpPr>
            <a:spLocks noGrp="1" noChangeArrowheads="1"/>
          </p:cNvSpPr>
          <p:nvPr>
            <p:ph type="subTitle" idx="1"/>
          </p:nvPr>
        </p:nvSpPr>
        <p:spPr>
          <a:xfrm>
            <a:off x="1371600" y="3886200"/>
            <a:ext cx="6400800" cy="1752600"/>
          </a:xfrm>
          <a:ln algn="ctr">
            <a:solidFill>
              <a:srgbClr val="000080"/>
            </a:solidFill>
          </a:ln>
        </p:spPr>
        <p:txBody>
          <a:bodyPr anchor="ctr"/>
          <a:lstStyle>
            <a:lvl1pPr marL="0" indent="0" algn="ctr">
              <a:spcBef>
                <a:spcPct val="0"/>
              </a:spcBef>
              <a:buFontTx/>
              <a:buNone/>
              <a:defRPr sz="4400">
                <a:solidFill>
                  <a:schemeClr val="tx2"/>
                </a:solidFill>
              </a:defRPr>
            </a:lvl1pPr>
          </a:lstStyle>
          <a:p>
            <a:r>
              <a:rPr lang="pt-BR" smtClean="0"/>
              <a:t>Clique para editar o estilo do subtítulo mestre</a:t>
            </a:r>
            <a:endParaRPr lang="pt-BR"/>
          </a:p>
        </p:txBody>
      </p:sp>
      <p:sp>
        <p:nvSpPr>
          <p:cNvPr id="9220" name="Rectangle 4"/>
          <p:cNvSpPr>
            <a:spLocks noGrp="1" noChangeArrowheads="1"/>
          </p:cNvSpPr>
          <p:nvPr>
            <p:ph type="dt" sz="half" idx="2"/>
          </p:nvPr>
        </p:nvSpPr>
        <p:spPr/>
        <p:txBody>
          <a:bodyPr/>
          <a:lstStyle>
            <a:lvl1pPr>
              <a:defRPr/>
            </a:lvl1pPr>
          </a:lstStyle>
          <a:p>
            <a:fld id="{1B82E4BB-FD58-4152-A045-6E7AE7F5B5D9}" type="datetimeFigureOut">
              <a:rPr lang="pt-BR" smtClean="0"/>
              <a:pPr/>
              <a:t>17/06/2016</a:t>
            </a:fld>
            <a:endParaRPr lang="pt-BR"/>
          </a:p>
        </p:txBody>
      </p:sp>
      <p:sp>
        <p:nvSpPr>
          <p:cNvPr id="9221" name="Rectangle 5"/>
          <p:cNvSpPr>
            <a:spLocks noGrp="1" noChangeArrowheads="1"/>
          </p:cNvSpPr>
          <p:nvPr>
            <p:ph type="ftr" sz="quarter" idx="3"/>
          </p:nvPr>
        </p:nvSpPr>
        <p:spPr/>
        <p:txBody>
          <a:bodyPr/>
          <a:lstStyle>
            <a:lvl1pPr>
              <a:defRPr/>
            </a:lvl1pPr>
          </a:lstStyle>
          <a:p>
            <a:endParaRPr lang="pt-BR"/>
          </a:p>
        </p:txBody>
      </p:sp>
      <p:sp>
        <p:nvSpPr>
          <p:cNvPr id="9222" name="Rectangle 6"/>
          <p:cNvSpPr>
            <a:spLocks noGrp="1" noChangeArrowheads="1"/>
          </p:cNvSpPr>
          <p:nvPr>
            <p:ph type="sldNum" sz="quarter" idx="4"/>
          </p:nvPr>
        </p:nvSpPr>
        <p:spPr/>
        <p:txBody>
          <a:bodyPr/>
          <a:lstStyle>
            <a:lvl1pPr>
              <a:defRPr/>
            </a:lvl1pPr>
          </a:lstStyle>
          <a:p>
            <a:fld id="{FCD0D02A-2208-46FC-B293-D3F35FCFA4CE}" type="slidenum">
              <a:rPr lang="pt-BR" smtClean="0"/>
              <a:pPr/>
              <a:t>‹nº›</a:t>
            </a:fld>
            <a:endParaRPr lang="pt-BR"/>
          </a:p>
        </p:txBody>
      </p:sp>
      <p:sp>
        <p:nvSpPr>
          <p:cNvPr id="9229" name="Oval 13"/>
          <p:cNvSpPr>
            <a:spLocks noChangeArrowheads="1"/>
          </p:cNvSpPr>
          <p:nvPr/>
        </p:nvSpPr>
        <p:spPr bwMode="auto">
          <a:xfrm>
            <a:off x="152400" y="1524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30" name="Oval 14"/>
          <p:cNvSpPr>
            <a:spLocks noChangeArrowheads="1"/>
          </p:cNvSpPr>
          <p:nvPr/>
        </p:nvSpPr>
        <p:spPr bwMode="auto">
          <a:xfrm>
            <a:off x="304800" y="3048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31" name="Oval 15"/>
          <p:cNvSpPr>
            <a:spLocks noChangeArrowheads="1"/>
          </p:cNvSpPr>
          <p:nvPr/>
        </p:nvSpPr>
        <p:spPr bwMode="auto">
          <a:xfrm>
            <a:off x="457200" y="4572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33" name="Oval 17"/>
          <p:cNvSpPr>
            <a:spLocks noChangeArrowheads="1"/>
          </p:cNvSpPr>
          <p:nvPr/>
        </p:nvSpPr>
        <p:spPr bwMode="auto">
          <a:xfrm>
            <a:off x="762000" y="7620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35" name="Oval 19"/>
          <p:cNvSpPr>
            <a:spLocks noChangeArrowheads="1"/>
          </p:cNvSpPr>
          <p:nvPr/>
        </p:nvSpPr>
        <p:spPr bwMode="auto">
          <a:xfrm>
            <a:off x="1066800" y="10668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37" name="Oval 21"/>
          <p:cNvSpPr>
            <a:spLocks noChangeArrowheads="1"/>
          </p:cNvSpPr>
          <p:nvPr/>
        </p:nvSpPr>
        <p:spPr bwMode="auto">
          <a:xfrm>
            <a:off x="1371600" y="13716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40" name="Oval 24"/>
          <p:cNvSpPr>
            <a:spLocks noChangeArrowheads="1"/>
          </p:cNvSpPr>
          <p:nvPr/>
        </p:nvSpPr>
        <p:spPr bwMode="auto">
          <a:xfrm>
            <a:off x="1828800" y="18288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43" name="Oval 27"/>
          <p:cNvSpPr>
            <a:spLocks noChangeArrowheads="1"/>
          </p:cNvSpPr>
          <p:nvPr/>
        </p:nvSpPr>
        <p:spPr bwMode="auto">
          <a:xfrm>
            <a:off x="1752600" y="8382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44" name="Oval 28"/>
          <p:cNvSpPr>
            <a:spLocks noChangeArrowheads="1"/>
          </p:cNvSpPr>
          <p:nvPr/>
        </p:nvSpPr>
        <p:spPr bwMode="auto">
          <a:xfrm>
            <a:off x="1905000" y="9906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46" name="Oval 30"/>
          <p:cNvSpPr>
            <a:spLocks noChangeArrowheads="1"/>
          </p:cNvSpPr>
          <p:nvPr/>
        </p:nvSpPr>
        <p:spPr bwMode="auto">
          <a:xfrm>
            <a:off x="2743200" y="3048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47" name="Oval 31"/>
          <p:cNvSpPr>
            <a:spLocks noChangeArrowheads="1"/>
          </p:cNvSpPr>
          <p:nvPr/>
        </p:nvSpPr>
        <p:spPr bwMode="auto">
          <a:xfrm>
            <a:off x="2895600" y="4572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49" name="Oval 33"/>
          <p:cNvSpPr>
            <a:spLocks noChangeArrowheads="1"/>
          </p:cNvSpPr>
          <p:nvPr/>
        </p:nvSpPr>
        <p:spPr bwMode="auto">
          <a:xfrm>
            <a:off x="3200400" y="7620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50" name="Oval 34"/>
          <p:cNvSpPr>
            <a:spLocks noChangeArrowheads="1"/>
          </p:cNvSpPr>
          <p:nvPr/>
        </p:nvSpPr>
        <p:spPr bwMode="auto">
          <a:xfrm>
            <a:off x="3352800" y="9144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52" name="Oval 36"/>
          <p:cNvSpPr>
            <a:spLocks noChangeArrowheads="1"/>
          </p:cNvSpPr>
          <p:nvPr/>
        </p:nvSpPr>
        <p:spPr bwMode="auto">
          <a:xfrm>
            <a:off x="3657600" y="12192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53" name="Oval 37"/>
          <p:cNvSpPr>
            <a:spLocks noChangeArrowheads="1"/>
          </p:cNvSpPr>
          <p:nvPr/>
        </p:nvSpPr>
        <p:spPr bwMode="auto">
          <a:xfrm>
            <a:off x="3810000" y="13716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54" name="Oval 38"/>
          <p:cNvSpPr>
            <a:spLocks noChangeArrowheads="1"/>
          </p:cNvSpPr>
          <p:nvPr/>
        </p:nvSpPr>
        <p:spPr bwMode="auto">
          <a:xfrm>
            <a:off x="3962400" y="15240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72" name="Oval 56"/>
          <p:cNvSpPr>
            <a:spLocks noChangeArrowheads="1"/>
          </p:cNvSpPr>
          <p:nvPr/>
        </p:nvSpPr>
        <p:spPr bwMode="auto">
          <a:xfrm>
            <a:off x="5943600" y="57150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74" name="Oval 58"/>
          <p:cNvSpPr>
            <a:spLocks noChangeArrowheads="1"/>
          </p:cNvSpPr>
          <p:nvPr/>
        </p:nvSpPr>
        <p:spPr bwMode="auto">
          <a:xfrm>
            <a:off x="6324600" y="60960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75" name="Oval 59"/>
          <p:cNvSpPr>
            <a:spLocks noChangeArrowheads="1"/>
          </p:cNvSpPr>
          <p:nvPr/>
        </p:nvSpPr>
        <p:spPr bwMode="auto">
          <a:xfrm>
            <a:off x="6629400" y="6400800"/>
            <a:ext cx="228600" cy="3048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noFill/>
            <a:round/>
            <a:headEnd/>
            <a:tailEnd/>
          </a:ln>
          <a:effectLst/>
        </p:spPr>
        <p:txBody>
          <a:bodyPr wrap="none" anchor="ctr"/>
          <a:lstStyle/>
          <a:p>
            <a:endParaRPr lang="pt-BR"/>
          </a:p>
        </p:txBody>
      </p:sp>
      <p:sp>
        <p:nvSpPr>
          <p:cNvPr id="9276" name="Oval 60"/>
          <p:cNvSpPr>
            <a:spLocks noChangeArrowheads="1"/>
          </p:cNvSpPr>
          <p:nvPr/>
        </p:nvSpPr>
        <p:spPr bwMode="auto">
          <a:xfrm>
            <a:off x="8534400" y="0"/>
            <a:ext cx="609600" cy="9906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lgn="ctr">
            <a:noFill/>
            <a:round/>
            <a:headEnd/>
            <a:tailEnd/>
          </a:ln>
          <a:effectLst/>
        </p:spPr>
        <p:txBody>
          <a:bodyPr wrap="none" anchor="ctr"/>
          <a:lstStyle/>
          <a:p>
            <a:endParaRPr lang="pt-BR"/>
          </a:p>
        </p:txBody>
      </p:sp>
      <p:sp>
        <p:nvSpPr>
          <p:cNvPr id="9277" name="Oval 61"/>
          <p:cNvSpPr>
            <a:spLocks noChangeArrowheads="1"/>
          </p:cNvSpPr>
          <p:nvPr/>
        </p:nvSpPr>
        <p:spPr bwMode="auto">
          <a:xfrm>
            <a:off x="8534400" y="990600"/>
            <a:ext cx="609600" cy="9906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lgn="ctr">
            <a:noFill/>
            <a:round/>
            <a:headEnd/>
            <a:tailEnd/>
          </a:ln>
          <a:effectLst/>
        </p:spPr>
        <p:txBody>
          <a:bodyPr wrap="none" anchor="ctr"/>
          <a:lstStyle/>
          <a:p>
            <a:endParaRPr lang="pt-BR"/>
          </a:p>
        </p:txBody>
      </p:sp>
      <p:sp>
        <p:nvSpPr>
          <p:cNvPr id="9278" name="Oval 62"/>
          <p:cNvSpPr>
            <a:spLocks noChangeArrowheads="1"/>
          </p:cNvSpPr>
          <p:nvPr/>
        </p:nvSpPr>
        <p:spPr bwMode="auto">
          <a:xfrm>
            <a:off x="8534400" y="1981200"/>
            <a:ext cx="609600" cy="9906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lgn="ctr">
            <a:noFill/>
            <a:round/>
            <a:headEnd/>
            <a:tailEnd/>
          </a:ln>
          <a:effectLst/>
        </p:spPr>
        <p:txBody>
          <a:bodyPr wrap="none" anchor="ctr"/>
          <a:lstStyle/>
          <a:p>
            <a:endParaRPr lang="pt-BR"/>
          </a:p>
        </p:txBody>
      </p:sp>
      <p:sp>
        <p:nvSpPr>
          <p:cNvPr id="9279" name="Oval 63"/>
          <p:cNvSpPr>
            <a:spLocks noChangeArrowheads="1"/>
          </p:cNvSpPr>
          <p:nvPr/>
        </p:nvSpPr>
        <p:spPr bwMode="auto">
          <a:xfrm>
            <a:off x="8534400" y="2971800"/>
            <a:ext cx="609600" cy="9906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lgn="ctr">
            <a:noFill/>
            <a:round/>
            <a:headEnd/>
            <a:tailEnd/>
          </a:ln>
          <a:effec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33333E-6 -3.40042E-6 L 0.58333 -3.40042E-6 " pathEditMode="relative" ptsTypes="AA">
                                      <p:cBhvr>
                                        <p:cTn id="6" dur="2000" fill="hold"/>
                                        <p:tgtEl>
                                          <p:spTgt spid="92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33400" y="1905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724400" y="1905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8" name="Espaço Reservado para Rodapé 7"/>
          <p:cNvSpPr>
            <a:spLocks noGrp="1"/>
          </p:cNvSpPr>
          <p:nvPr>
            <p:ph type="ftr" sz="quarter" idx="11"/>
          </p:nvPr>
        </p:nvSpPr>
        <p:spPr/>
        <p:txBody>
          <a:bodyPr/>
          <a:lstStyle>
            <a:lvl1pPr>
              <a:defRPr/>
            </a:lvl1pPr>
          </a:lstStyle>
          <a:p>
            <a:endParaRPr lang="pt-BR"/>
          </a:p>
        </p:txBody>
      </p:sp>
      <p:sp>
        <p:nvSpPr>
          <p:cNvPr id="9" name="Espaço Reservado para Número de Slide 8"/>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4" name="Espaço Reservado para Rodapé 3"/>
          <p:cNvSpPr>
            <a:spLocks noGrp="1"/>
          </p:cNvSpPr>
          <p:nvPr>
            <p:ph type="ftr" sz="quarter" idx="11"/>
          </p:nvPr>
        </p:nvSpPr>
        <p:spPr/>
        <p:txBody>
          <a:bodyPr/>
          <a:lstStyle>
            <a:lvl1pPr>
              <a:defRPr/>
            </a:lvl1pPr>
          </a:lstStyle>
          <a:p>
            <a:endParaRPr lang="pt-BR"/>
          </a:p>
        </p:txBody>
      </p:sp>
      <p:sp>
        <p:nvSpPr>
          <p:cNvPr id="5" name="Espaço Reservado para Número de Slide 4"/>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3" name="Espaço Reservado para Rodapé 2"/>
          <p:cNvSpPr>
            <a:spLocks noGrp="1"/>
          </p:cNvSpPr>
          <p:nvPr>
            <p:ph type="ftr" sz="quarter" idx="11"/>
          </p:nvPr>
        </p:nvSpPr>
        <p:spPr/>
        <p:txBody>
          <a:bodyPr/>
          <a:lstStyle>
            <a:lvl1pPr>
              <a:defRPr/>
            </a:lvl1pPr>
          </a:lstStyle>
          <a:p>
            <a:endParaRPr lang="pt-BR"/>
          </a:p>
        </p:txBody>
      </p:sp>
      <p:sp>
        <p:nvSpPr>
          <p:cNvPr id="4" name="Espaço Reservado para Número de Slide 3"/>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e conteúdo">
    <p:spTree>
      <p:nvGrpSpPr>
        <p:cNvPr id="1" name=""/>
        <p:cNvGrpSpPr/>
        <p:nvPr/>
      </p:nvGrpSpPr>
      <p:grpSpPr>
        <a:xfrm>
          <a:off x="0" y="0"/>
          <a:ext cx="0" cy="0"/>
          <a:chOff x="0" y="0"/>
          <a:chExt cx="0" cy="0"/>
        </a:xfrm>
      </p:grpSpPr>
      <p:sp>
        <p:nvSpPr>
          <p:cNvPr id="10" name="Rectangle 14"/>
          <p:cNvSpPr/>
          <p:nvPr/>
        </p:nvSpPr>
        <p:spPr>
          <a:xfrm>
            <a:off x="457200" y="274638"/>
            <a:ext cx="82296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2" name="Título 1"/>
          <p:cNvSpPr>
            <a:spLocks noGrp="1"/>
          </p:cNvSpPr>
          <p:nvPr>
            <p:ph type="title"/>
          </p:nvPr>
        </p:nvSpPr>
        <p:spPr>
          <a:xfrm>
            <a:off x="1000100" y="274638"/>
            <a:ext cx="7686700" cy="914400"/>
          </a:xfrm>
        </p:spPr>
        <p:txBody>
          <a:bodyPr>
            <a:noAutofit/>
          </a:bodyPr>
          <a:lstStyle>
            <a:lvl1pPr marL="742950" indent="-742950" algn="l">
              <a:buFont typeface="+mj-lt"/>
              <a:buNone/>
              <a:defRPr lang="pt-BR" sz="2800" kern="1200" dirty="0" smtClean="0">
                <a:solidFill>
                  <a:srgbClr val="EEECE1">
                    <a:lumMod val="25000"/>
                  </a:srgbClr>
                </a:solidFill>
                <a:latin typeface="Gill Sans MT" pitchFamily="34" charset="0"/>
                <a:ea typeface="+mn-ea"/>
                <a:cs typeface="+mn-cs"/>
              </a:defRPr>
            </a:lvl1p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8" name="Espaço Reservado para Número de Slide 7"/>
          <p:cNvSpPr>
            <a:spLocks noGrp="1"/>
          </p:cNvSpPr>
          <p:nvPr>
            <p:ph type="sldNum" sz="quarter" idx="11"/>
          </p:nvPr>
        </p:nvSpPr>
        <p:spPr/>
        <p:txBody>
          <a:bodyPr/>
          <a:lstStyle/>
          <a:p>
            <a:fld id="{FCD0D02A-2208-46FC-B293-D3F35FCFA4CE}" type="slidenum">
              <a:rPr lang="pt-BR" smtClean="0"/>
              <a:pPr/>
              <a:t>‹nº›</a:t>
            </a:fld>
            <a:endParaRPr lang="pt-BR"/>
          </a:p>
        </p:txBody>
      </p:sp>
      <p:sp>
        <p:nvSpPr>
          <p:cNvPr id="9" name="Espaço Reservado para Rodapé 8"/>
          <p:cNvSpPr>
            <a:spLocks noGrp="1"/>
          </p:cNvSpPr>
          <p:nvPr>
            <p:ph type="ftr" sz="quarter" idx="12"/>
          </p:nvPr>
        </p:nvSpPr>
        <p:spPr/>
        <p:txBody>
          <a:bodyPr/>
          <a:lstStyle/>
          <a:p>
            <a:endParaRPr lang="pt-BR"/>
          </a:p>
        </p:txBody>
      </p:sp>
      <p:cxnSp>
        <p:nvCxnSpPr>
          <p:cNvPr id="12" name="Straight Connector 16"/>
          <p:cNvCxnSpPr/>
          <p:nvPr/>
        </p:nvCxnSpPr>
        <p:spPr>
          <a:xfrm rot="5400000">
            <a:off x="542106" y="731044"/>
            <a:ext cx="9144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0" name="Espaço Reservado para Texto 19"/>
          <p:cNvSpPr>
            <a:spLocks noGrp="1"/>
          </p:cNvSpPr>
          <p:nvPr>
            <p:ph type="body" sz="quarter" idx="18" hasCustomPrompt="1"/>
          </p:nvPr>
        </p:nvSpPr>
        <p:spPr>
          <a:xfrm>
            <a:off x="457200" y="274638"/>
            <a:ext cx="514297" cy="914400"/>
          </a:xfrm>
        </p:spPr>
        <p:txBody>
          <a:bodyPr anchor="ctr"/>
          <a:lstStyle>
            <a:lvl1pPr>
              <a:buNone/>
              <a:defRPr lang="pt-BR" sz="5000" kern="1200" dirty="0" smtClean="0">
                <a:solidFill>
                  <a:srgbClr val="EEECE1">
                    <a:lumMod val="75000"/>
                  </a:srgbClr>
                </a:solidFill>
                <a:latin typeface="Calisto MT" pitchFamily="18" charset="0"/>
                <a:ea typeface="+mn-ea"/>
                <a:cs typeface="+mn-cs"/>
              </a:defRPr>
            </a:lvl1pPr>
            <a:lvl2pPr>
              <a:buNone/>
              <a:defRPr/>
            </a:lvl2pPr>
            <a:lvl3pPr>
              <a:buNone/>
              <a:defRPr/>
            </a:lvl3pPr>
            <a:lvl4pPr>
              <a:buNone/>
              <a:defRPr/>
            </a:lvl4pPr>
            <a:lvl5pPr>
              <a:buNone/>
              <a:defRPr/>
            </a:lvl5pPr>
          </a:lstStyle>
          <a:p>
            <a:pPr marL="342900" lvl="0" indent="-342900" algn="l" defTabSz="914400" rtl="0" eaLnBrk="1" latinLnBrk="0" hangingPunct="1">
              <a:spcBef>
                <a:spcPct val="20000"/>
              </a:spcBef>
              <a:buFont typeface="Arial" pitchFamily="34" charset="0"/>
              <a:buNone/>
            </a:pPr>
            <a:r>
              <a:rPr lang="pt-BR" dirty="0" smtClean="0"/>
              <a:t>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86550" y="274638"/>
            <a:ext cx="2076450" cy="61563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76950" cy="61563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1B82E4BB-FD58-4152-A045-6E7AE7F5B5D9}" type="datetimeFigureOut">
              <a:rPr lang="pt-BR" smtClean="0"/>
              <a:pPr/>
              <a:t>17/06/2016</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FCD0D02A-2208-46FC-B293-D3F35FCFA4CE}" type="slidenum">
              <a:rPr lang="pt-BR" smtClean="0"/>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B82E4BB-FD58-4152-A045-6E7AE7F5B5D9}" type="datetimeFigureOut">
              <a:rPr lang="pt-BR" smtClean="0"/>
              <a:pPr/>
              <a:t>17/06/2016</a:t>
            </a:fld>
            <a:endParaRPr lang="pt-B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CD0D02A-2208-46FC-B293-D3F35FCFA4CE}" type="slidenum">
              <a:rPr lang="pt-BR" smtClean="0"/>
              <a:pPr/>
              <a:t>‹nº›</a:t>
            </a:fld>
            <a:endParaRPr lang="pt-BR"/>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135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D0D02A-2208-46FC-B293-D3F35FCFA4CE}" type="slidenum">
              <a:rPr lang="pt-BR" smtClean="0"/>
              <a:pPr/>
              <a:t>‹nº›</a:t>
            </a:fld>
            <a:endParaRPr lang="pt-BR"/>
          </a:p>
        </p:txBody>
      </p:sp>
    </p:spTree>
    <p:extLst>
      <p:ext uri="{BB962C8B-B14F-4D97-AF65-F5344CB8AC3E}">
        <p14:creationId xmlns:p14="http://schemas.microsoft.com/office/powerpoint/2010/main" val="3990961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D0D02A-2208-46FC-B293-D3F35FCFA4CE}" type="slidenum">
              <a:rPr lang="pt-BR" smtClean="0"/>
              <a:pPr/>
              <a:t>‹nº›</a:t>
            </a:fld>
            <a:endParaRPr lang="pt-BR"/>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613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CD0D02A-2208-46FC-B293-D3F35FCFA4CE}" type="slidenum">
              <a:rPr lang="pt-BR" smtClean="0"/>
              <a:pPr/>
              <a:t>‹nº›</a:t>
            </a:fld>
            <a:endParaRPr lang="pt-BR"/>
          </a:p>
        </p:txBody>
      </p:sp>
    </p:spTree>
    <p:extLst>
      <p:ext uri="{BB962C8B-B14F-4D97-AF65-F5344CB8AC3E}">
        <p14:creationId xmlns:p14="http://schemas.microsoft.com/office/powerpoint/2010/main" val="772241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CD0D02A-2208-46FC-B293-D3F35FCFA4CE}" type="slidenum">
              <a:rPr lang="pt-BR" smtClean="0"/>
              <a:pPr/>
              <a:t>‹nº›</a:t>
            </a:fld>
            <a:endParaRPr lang="pt-BR"/>
          </a:p>
        </p:txBody>
      </p:sp>
    </p:spTree>
    <p:extLst>
      <p:ext uri="{BB962C8B-B14F-4D97-AF65-F5344CB8AC3E}">
        <p14:creationId xmlns:p14="http://schemas.microsoft.com/office/powerpoint/2010/main" val="2099457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CD0D02A-2208-46FC-B293-D3F35FCFA4CE}" type="slidenum">
              <a:rPr lang="pt-BR" smtClean="0"/>
              <a:pPr/>
              <a:t>‹nº›</a:t>
            </a:fld>
            <a:endParaRPr lang="pt-BR"/>
          </a:p>
        </p:txBody>
      </p:sp>
    </p:spTree>
    <p:extLst>
      <p:ext uri="{BB962C8B-B14F-4D97-AF65-F5344CB8AC3E}">
        <p14:creationId xmlns:p14="http://schemas.microsoft.com/office/powerpoint/2010/main" val="82147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D0D02A-2208-46FC-B293-D3F35FCFA4CE}" type="slidenum">
              <a:rPr lang="pt-BR" smtClean="0"/>
              <a:pPr/>
              <a:t>‹nº›</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CD0D02A-2208-46FC-B293-D3F35FCFA4CE}" type="slidenum">
              <a:rPr lang="pt-BR" smtClean="0"/>
              <a:pPr/>
              <a:t>‹nº›</a:t>
            </a:fld>
            <a:endParaRPr lang="pt-BR"/>
          </a:p>
        </p:txBody>
      </p:sp>
    </p:spTree>
    <p:extLst>
      <p:ext uri="{BB962C8B-B14F-4D97-AF65-F5344CB8AC3E}">
        <p14:creationId xmlns:p14="http://schemas.microsoft.com/office/powerpoint/2010/main" val="3269415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pt-BR" smtClean="0"/>
              <a:t>Clique para editar o título mestre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CD0D02A-2208-46FC-B293-D3F35FCFA4CE}" type="slidenum">
              <a:rPr lang="pt-BR" smtClean="0"/>
              <a:pPr/>
              <a:t>‹nº›</a:t>
            </a:fld>
            <a:endParaRPr lang="pt-BR"/>
          </a:p>
        </p:txBody>
      </p:sp>
    </p:spTree>
    <p:extLst>
      <p:ext uri="{BB962C8B-B14F-4D97-AF65-F5344CB8AC3E}">
        <p14:creationId xmlns:p14="http://schemas.microsoft.com/office/powerpoint/2010/main" val="1019804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CD0D02A-2208-46FC-B293-D3F35FCFA4CE}" type="slidenum">
              <a:rPr lang="pt-BR" smtClean="0"/>
              <a:pPr/>
              <a:t>‹nº›</a:t>
            </a:fld>
            <a:endParaRPr lang="pt-BR"/>
          </a:p>
        </p:txBody>
      </p:sp>
    </p:spTree>
    <p:extLst>
      <p:ext uri="{BB962C8B-B14F-4D97-AF65-F5344CB8AC3E}">
        <p14:creationId xmlns:p14="http://schemas.microsoft.com/office/powerpoint/2010/main" val="52186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D0D02A-2208-46FC-B293-D3F35FCFA4CE}" type="slidenum">
              <a:rPr lang="pt-BR" smtClean="0"/>
              <a:pPr/>
              <a:t>‹nº›</a:t>
            </a:fld>
            <a:endParaRPr lang="pt-BR"/>
          </a:p>
        </p:txBody>
      </p:sp>
    </p:spTree>
    <p:extLst>
      <p:ext uri="{BB962C8B-B14F-4D97-AF65-F5344CB8AC3E}">
        <p14:creationId xmlns:p14="http://schemas.microsoft.com/office/powerpoint/2010/main" val="3058804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D0D02A-2208-46FC-B293-D3F35FCFA4CE}" type="slidenum">
              <a:rPr lang="pt-BR" smtClean="0"/>
              <a:pPr/>
              <a:t>‹nº›</a:t>
            </a:fld>
            <a:endParaRPr lang="pt-BR"/>
          </a:p>
        </p:txBody>
      </p:sp>
    </p:spTree>
    <p:extLst>
      <p:ext uri="{BB962C8B-B14F-4D97-AF65-F5344CB8AC3E}">
        <p14:creationId xmlns:p14="http://schemas.microsoft.com/office/powerpoint/2010/main" val="105433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4" name="Rectangle 5"/>
          <p:cNvSpPr/>
          <p:nvPr/>
        </p:nvSpPr>
        <p:spPr>
          <a:xfrm>
            <a:off x="384464" y="1524000"/>
            <a:ext cx="27432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cxnSp>
        <p:nvCxnSpPr>
          <p:cNvPr id="36" name="Straight Connector 9"/>
          <p:cNvCxnSpPr/>
          <p:nvPr/>
        </p:nvCxnSpPr>
        <p:spPr>
          <a:xfrm rot="5400000">
            <a:off x="728158"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10"/>
          <p:cNvSpPr/>
          <p:nvPr/>
        </p:nvSpPr>
        <p:spPr>
          <a:xfrm>
            <a:off x="32385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smtClean="0">
              <a:solidFill>
                <a:srgbClr val="EEECE1">
                  <a:lumMod val="25000"/>
                </a:srgbClr>
              </a:solidFill>
              <a:latin typeface="Gill Sans MT" pitchFamily="34" charset="0"/>
            </a:endParaRPr>
          </a:p>
        </p:txBody>
      </p:sp>
      <p:cxnSp>
        <p:nvCxnSpPr>
          <p:cNvPr id="39" name="Straight Connector 12"/>
          <p:cNvCxnSpPr/>
          <p:nvPr/>
        </p:nvCxnSpPr>
        <p:spPr>
          <a:xfrm rot="5400000">
            <a:off x="35821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14"/>
          <p:cNvSpPr/>
          <p:nvPr/>
        </p:nvSpPr>
        <p:spPr>
          <a:xfrm>
            <a:off x="6099464"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cxnSp>
        <p:nvCxnSpPr>
          <p:cNvPr id="42" name="Straight Connector 16"/>
          <p:cNvCxnSpPr/>
          <p:nvPr/>
        </p:nvCxnSpPr>
        <p:spPr>
          <a:xfrm rot="5400000">
            <a:off x="6443158"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55" name="Espaço Reservado para Texto 54"/>
          <p:cNvSpPr>
            <a:spLocks noGrp="1"/>
          </p:cNvSpPr>
          <p:nvPr>
            <p:ph type="body" sz="quarter" idx="14" hasCustomPrompt="1"/>
          </p:nvPr>
        </p:nvSpPr>
        <p:spPr>
          <a:xfrm>
            <a:off x="1055962" y="1533532"/>
            <a:ext cx="2071702" cy="904868"/>
          </a:xfrm>
          <a:noFill/>
        </p:spPr>
        <p:txBody>
          <a:bodyPr anchor="ctr"/>
          <a:lstStyle>
            <a:lvl1pPr>
              <a:buNone/>
              <a:defRPr lang="pt-BR" sz="2400" kern="1200" dirty="0" smtClean="0">
                <a:solidFill>
                  <a:srgbClr val="EEECE1">
                    <a:lumMod val="25000"/>
                  </a:srgbClr>
                </a:solidFill>
                <a:latin typeface="Gill Sans MT" pitchFamily="34" charset="0"/>
                <a:ea typeface="+mn-ea"/>
                <a:cs typeface="+mn-cs"/>
              </a:defRPr>
            </a:lvl1pPr>
          </a:lstStyle>
          <a:p>
            <a:pPr lvl="0"/>
            <a:r>
              <a:rPr lang="pt-BR" dirty="0" smtClean="0"/>
              <a:t>Titulo 1</a:t>
            </a:r>
            <a:endParaRPr lang="pt-BR" dirty="0"/>
          </a:p>
        </p:txBody>
      </p:sp>
      <p:sp>
        <p:nvSpPr>
          <p:cNvPr id="56" name="Espaço Reservado para Texto 54"/>
          <p:cNvSpPr>
            <a:spLocks noGrp="1"/>
          </p:cNvSpPr>
          <p:nvPr>
            <p:ph type="body" sz="quarter" idx="15" hasCustomPrompt="1"/>
          </p:nvPr>
        </p:nvSpPr>
        <p:spPr>
          <a:xfrm>
            <a:off x="3925888" y="1524000"/>
            <a:ext cx="2003434" cy="904868"/>
          </a:xfrm>
          <a:noFill/>
        </p:spPr>
        <p:txBody>
          <a:bodyPr anchor="ctr"/>
          <a:lstStyle>
            <a:lvl1pPr>
              <a:buNone/>
              <a:defRPr lang="pt-BR" sz="2400" kern="1200" dirty="0" smtClean="0">
                <a:solidFill>
                  <a:srgbClr val="EEECE1">
                    <a:lumMod val="25000"/>
                  </a:srgbClr>
                </a:solidFill>
                <a:latin typeface="Gill Sans MT" pitchFamily="34" charset="0"/>
                <a:ea typeface="+mn-ea"/>
                <a:cs typeface="+mn-cs"/>
              </a:defRPr>
            </a:lvl1pPr>
          </a:lstStyle>
          <a:p>
            <a:pPr lvl="0"/>
            <a:r>
              <a:rPr lang="pt-BR" dirty="0" smtClean="0"/>
              <a:t>Titulo 2</a:t>
            </a:r>
            <a:endParaRPr lang="pt-BR" dirty="0"/>
          </a:p>
        </p:txBody>
      </p:sp>
      <p:sp>
        <p:nvSpPr>
          <p:cNvPr id="57" name="Espaço Reservado para Texto 54"/>
          <p:cNvSpPr>
            <a:spLocks noGrp="1"/>
          </p:cNvSpPr>
          <p:nvPr>
            <p:ph type="body" sz="quarter" idx="16" hasCustomPrompt="1"/>
          </p:nvPr>
        </p:nvSpPr>
        <p:spPr>
          <a:xfrm>
            <a:off x="6786852" y="1524000"/>
            <a:ext cx="1999990" cy="904868"/>
          </a:xfrm>
        </p:spPr>
        <p:txBody>
          <a:bodyPr anchor="ctr"/>
          <a:lstStyle>
            <a:lvl1pPr>
              <a:buNone/>
              <a:defRPr lang="pt-BR" sz="2400" kern="1200" dirty="0" smtClean="0">
                <a:solidFill>
                  <a:srgbClr val="EEECE1">
                    <a:lumMod val="25000"/>
                  </a:srgbClr>
                </a:solidFill>
                <a:latin typeface="Gill Sans MT" pitchFamily="34" charset="0"/>
                <a:ea typeface="+mn-ea"/>
                <a:cs typeface="+mn-cs"/>
              </a:defRPr>
            </a:lvl1pPr>
          </a:lstStyle>
          <a:p>
            <a:pPr lvl="0"/>
            <a:r>
              <a:rPr lang="pt-BR" dirty="0" smtClean="0"/>
              <a:t>Titulo 3</a:t>
            </a:r>
            <a:endParaRPr lang="pt-BR" dirty="0"/>
          </a:p>
        </p:txBody>
      </p:sp>
      <p:sp>
        <p:nvSpPr>
          <p:cNvPr id="59" name="Espaço Reservado para Texto 58"/>
          <p:cNvSpPr>
            <a:spLocks noGrp="1"/>
          </p:cNvSpPr>
          <p:nvPr>
            <p:ph type="body" sz="quarter" idx="17"/>
          </p:nvPr>
        </p:nvSpPr>
        <p:spPr>
          <a:xfrm>
            <a:off x="384464" y="2428868"/>
            <a:ext cx="2743200" cy="3888000"/>
          </a:xfr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lvl1pPr algn="l" defTabSz="914400" rtl="0" eaLnBrk="1" latinLnBrk="0" hangingPunct="1">
              <a:defRPr lang="pt-BR" sz="1600" kern="1200" dirty="0" smtClean="0">
                <a:solidFill>
                  <a:prstClr val="white">
                    <a:lumMod val="50000"/>
                  </a:prstClr>
                </a:solidFill>
                <a:latin typeface="Gill Sans MT" pitchFamily="34" charset="0"/>
                <a:ea typeface="+mn-ea"/>
                <a:cs typeface="+mn-cs"/>
              </a:defRPr>
            </a:lvl1pPr>
            <a:lvl2pPr algn="l" defTabSz="914400" rtl="0" eaLnBrk="1" latinLnBrk="0" hangingPunct="1">
              <a:defRPr lang="pt-BR" sz="1600" kern="1200" dirty="0" smtClean="0">
                <a:solidFill>
                  <a:prstClr val="white">
                    <a:lumMod val="50000"/>
                  </a:prstClr>
                </a:solidFill>
                <a:latin typeface="Gill Sans MT" pitchFamily="34" charset="0"/>
                <a:ea typeface="+mn-ea"/>
                <a:cs typeface="+mn-cs"/>
              </a:defRPr>
            </a:lvl2pPr>
            <a:lvl3pPr algn="l" defTabSz="914400" rtl="0" eaLnBrk="1" latinLnBrk="0" hangingPunct="1">
              <a:defRPr lang="pt-BR" sz="1600" kern="1200" dirty="0" smtClean="0">
                <a:solidFill>
                  <a:prstClr val="white">
                    <a:lumMod val="50000"/>
                  </a:prstClr>
                </a:solidFill>
                <a:latin typeface="Gill Sans MT" pitchFamily="34" charset="0"/>
                <a:ea typeface="+mn-ea"/>
                <a:cs typeface="+mn-cs"/>
              </a:defRPr>
            </a:lvl3pPr>
            <a:lvl4pPr algn="l" defTabSz="914400" rtl="0" eaLnBrk="1" latinLnBrk="0" hangingPunct="1">
              <a:defRPr lang="pt-BR" sz="1600" kern="1200" dirty="0" smtClean="0">
                <a:solidFill>
                  <a:prstClr val="white">
                    <a:lumMod val="50000"/>
                  </a:prstClr>
                </a:solidFill>
                <a:latin typeface="Gill Sans MT" pitchFamily="34" charset="0"/>
                <a:ea typeface="+mn-ea"/>
                <a:cs typeface="+mn-cs"/>
              </a:defRPr>
            </a:lvl4pPr>
            <a:lvl5pPr algn="l" defTabSz="914400" rtl="0" eaLnBrk="1" latinLnBrk="0" hangingPunct="1">
              <a:defRPr lang="pt-BR" sz="1600" kern="1200" dirty="0" smtClean="0">
                <a:solidFill>
                  <a:prstClr val="white">
                    <a:lumMod val="50000"/>
                  </a:prstClr>
                </a:solidFill>
                <a:latin typeface="Gill Sans MT" pitchFamily="34" charset="0"/>
                <a:ea typeface="+mn-ea"/>
                <a:cs typeface="+mn-cs"/>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60" name="Espaço Reservado para Texto 58"/>
          <p:cNvSpPr>
            <a:spLocks noGrp="1"/>
          </p:cNvSpPr>
          <p:nvPr>
            <p:ph type="body" sz="quarter" idx="18"/>
          </p:nvPr>
        </p:nvSpPr>
        <p:spPr>
          <a:xfrm>
            <a:off x="3238500" y="2428868"/>
            <a:ext cx="2690822" cy="3929090"/>
          </a:xfr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lvl1pPr algn="l" defTabSz="914400" rtl="0" eaLnBrk="1" latinLnBrk="0" hangingPunct="1">
              <a:defRPr lang="pt-BR" sz="1600" kern="1200" dirty="0" smtClean="0">
                <a:solidFill>
                  <a:prstClr val="white">
                    <a:lumMod val="50000"/>
                  </a:prstClr>
                </a:solidFill>
                <a:latin typeface="Gill Sans MT" pitchFamily="34" charset="0"/>
                <a:ea typeface="+mn-ea"/>
                <a:cs typeface="+mn-cs"/>
              </a:defRPr>
            </a:lvl1pPr>
            <a:lvl2pPr algn="l" defTabSz="914400" rtl="0" eaLnBrk="1" latinLnBrk="0" hangingPunct="1">
              <a:defRPr lang="pt-BR" sz="1600" kern="1200" dirty="0" smtClean="0">
                <a:solidFill>
                  <a:prstClr val="white">
                    <a:lumMod val="50000"/>
                  </a:prstClr>
                </a:solidFill>
                <a:latin typeface="Gill Sans MT" pitchFamily="34" charset="0"/>
                <a:ea typeface="+mn-ea"/>
                <a:cs typeface="+mn-cs"/>
              </a:defRPr>
            </a:lvl2pPr>
            <a:lvl3pPr algn="l" defTabSz="914400" rtl="0" eaLnBrk="1" latinLnBrk="0" hangingPunct="1">
              <a:defRPr lang="pt-BR" sz="1600" kern="1200" dirty="0" smtClean="0">
                <a:solidFill>
                  <a:prstClr val="white">
                    <a:lumMod val="50000"/>
                  </a:prstClr>
                </a:solidFill>
                <a:latin typeface="Gill Sans MT" pitchFamily="34" charset="0"/>
                <a:ea typeface="+mn-ea"/>
                <a:cs typeface="+mn-cs"/>
              </a:defRPr>
            </a:lvl3pPr>
            <a:lvl4pPr algn="l" defTabSz="914400" rtl="0" eaLnBrk="1" latinLnBrk="0" hangingPunct="1">
              <a:defRPr lang="pt-BR" sz="1600" kern="1200" dirty="0" smtClean="0">
                <a:solidFill>
                  <a:prstClr val="white">
                    <a:lumMod val="50000"/>
                  </a:prstClr>
                </a:solidFill>
                <a:latin typeface="Gill Sans MT" pitchFamily="34" charset="0"/>
                <a:ea typeface="+mn-ea"/>
                <a:cs typeface="+mn-cs"/>
              </a:defRPr>
            </a:lvl4pPr>
            <a:lvl5pPr algn="l" defTabSz="914400" rtl="0" eaLnBrk="1" latinLnBrk="0" hangingPunct="1">
              <a:defRPr lang="pt-BR" sz="1600" kern="1200" dirty="0" smtClean="0">
                <a:solidFill>
                  <a:prstClr val="white">
                    <a:lumMod val="50000"/>
                  </a:prstClr>
                </a:solidFill>
                <a:latin typeface="Gill Sans MT" pitchFamily="34" charset="0"/>
                <a:ea typeface="+mn-ea"/>
                <a:cs typeface="+mn-cs"/>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61" name="Espaço Reservado para Texto 58"/>
          <p:cNvSpPr>
            <a:spLocks noGrp="1"/>
          </p:cNvSpPr>
          <p:nvPr>
            <p:ph type="body" sz="quarter" idx="19"/>
          </p:nvPr>
        </p:nvSpPr>
        <p:spPr>
          <a:xfrm>
            <a:off x="6092576" y="2438400"/>
            <a:ext cx="2694266" cy="3835374"/>
          </a:xfr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lvl1pPr algn="l" defTabSz="914400" rtl="0" eaLnBrk="1" latinLnBrk="0" hangingPunct="1">
              <a:defRPr lang="pt-BR" sz="1600" kern="1200" dirty="0" smtClean="0">
                <a:solidFill>
                  <a:prstClr val="white">
                    <a:lumMod val="50000"/>
                  </a:prstClr>
                </a:solidFill>
                <a:latin typeface="Gill Sans MT" pitchFamily="34" charset="0"/>
                <a:ea typeface="+mn-ea"/>
                <a:cs typeface="+mn-cs"/>
              </a:defRPr>
            </a:lvl1pPr>
            <a:lvl2pPr algn="l" defTabSz="914400" rtl="0" eaLnBrk="1" latinLnBrk="0" hangingPunct="1">
              <a:defRPr lang="pt-BR" sz="1600" kern="1200" dirty="0" smtClean="0">
                <a:solidFill>
                  <a:prstClr val="white">
                    <a:lumMod val="50000"/>
                  </a:prstClr>
                </a:solidFill>
                <a:latin typeface="Gill Sans MT" pitchFamily="34" charset="0"/>
                <a:ea typeface="+mn-ea"/>
                <a:cs typeface="+mn-cs"/>
              </a:defRPr>
            </a:lvl2pPr>
            <a:lvl3pPr algn="l" defTabSz="914400" rtl="0" eaLnBrk="1" latinLnBrk="0" hangingPunct="1">
              <a:defRPr lang="pt-BR" sz="1600" kern="1200" dirty="0" smtClean="0">
                <a:solidFill>
                  <a:prstClr val="white">
                    <a:lumMod val="50000"/>
                  </a:prstClr>
                </a:solidFill>
                <a:latin typeface="Gill Sans MT" pitchFamily="34" charset="0"/>
                <a:ea typeface="+mn-ea"/>
                <a:cs typeface="+mn-cs"/>
              </a:defRPr>
            </a:lvl3pPr>
            <a:lvl4pPr algn="l" defTabSz="914400" rtl="0" eaLnBrk="1" latinLnBrk="0" hangingPunct="1">
              <a:defRPr lang="pt-BR" sz="1600" kern="1200" dirty="0" smtClean="0">
                <a:solidFill>
                  <a:prstClr val="white">
                    <a:lumMod val="50000"/>
                  </a:prstClr>
                </a:solidFill>
                <a:latin typeface="Gill Sans MT" pitchFamily="34" charset="0"/>
                <a:ea typeface="+mn-ea"/>
                <a:cs typeface="+mn-cs"/>
              </a:defRPr>
            </a:lvl4pPr>
            <a:lvl5pPr algn="l" defTabSz="914400" rtl="0" eaLnBrk="1" latinLnBrk="0" hangingPunct="1">
              <a:defRPr lang="pt-BR" sz="1600" kern="1200" dirty="0" smtClean="0">
                <a:solidFill>
                  <a:prstClr val="white">
                    <a:lumMod val="50000"/>
                  </a:prstClr>
                </a:solidFill>
                <a:latin typeface="Gill Sans MT" pitchFamily="34" charset="0"/>
                <a:ea typeface="+mn-ea"/>
                <a:cs typeface="+mn-cs"/>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63" name="Espaço Reservado para Texto 62"/>
          <p:cNvSpPr>
            <a:spLocks noGrp="1"/>
          </p:cNvSpPr>
          <p:nvPr>
            <p:ph type="body" sz="quarter" idx="20" hasCustomPrompt="1"/>
          </p:nvPr>
        </p:nvSpPr>
        <p:spPr>
          <a:xfrm>
            <a:off x="384464" y="1524000"/>
            <a:ext cx="671498" cy="861774"/>
          </a:xfrm>
        </p:spPr>
        <p:txBody>
          <a:bodyPr anchor="ctr">
            <a:noAutofit/>
          </a:bodyPr>
          <a:lstStyle>
            <a:lvl1pPr marL="0" algn="ctr" defTabSz="914400" rtl="0" eaLnBrk="1" latinLnBrk="0" hangingPunct="1">
              <a:buNone/>
              <a:defRPr lang="pt-BR" sz="5000" kern="1200" dirty="0">
                <a:solidFill>
                  <a:srgbClr val="EEECE1">
                    <a:lumMod val="75000"/>
                  </a:srgbClr>
                </a:solidFill>
                <a:latin typeface="Calisto MT" pitchFamily="18" charset="0"/>
                <a:ea typeface="+mn-ea"/>
                <a:cs typeface="+mn-cs"/>
              </a:defRPr>
            </a:lvl1pPr>
          </a:lstStyle>
          <a:p>
            <a:pPr lvl="0"/>
            <a:r>
              <a:rPr lang="pt-BR" dirty="0" smtClean="0"/>
              <a:t>1</a:t>
            </a:r>
            <a:endParaRPr lang="pt-BR" dirty="0"/>
          </a:p>
        </p:txBody>
      </p:sp>
      <p:sp>
        <p:nvSpPr>
          <p:cNvPr id="64" name="Espaço Reservado para Texto 62"/>
          <p:cNvSpPr>
            <a:spLocks noGrp="1"/>
          </p:cNvSpPr>
          <p:nvPr>
            <p:ph type="body" sz="quarter" idx="21" hasCustomPrompt="1"/>
          </p:nvPr>
        </p:nvSpPr>
        <p:spPr>
          <a:xfrm>
            <a:off x="3254390" y="1524000"/>
            <a:ext cx="671498" cy="861774"/>
          </a:xfrm>
        </p:spPr>
        <p:txBody>
          <a:bodyPr anchor="ctr">
            <a:noAutofit/>
          </a:bodyPr>
          <a:lstStyle>
            <a:lvl1pPr marL="0" algn="ctr" defTabSz="914400" rtl="0" eaLnBrk="1" latinLnBrk="0" hangingPunct="1">
              <a:buNone/>
              <a:defRPr lang="pt-BR" sz="5000" kern="1200" dirty="0">
                <a:solidFill>
                  <a:srgbClr val="EEECE1">
                    <a:lumMod val="75000"/>
                  </a:srgbClr>
                </a:solidFill>
                <a:latin typeface="Calisto MT" pitchFamily="18" charset="0"/>
                <a:ea typeface="+mn-ea"/>
                <a:cs typeface="+mn-cs"/>
              </a:defRPr>
            </a:lvl1pPr>
          </a:lstStyle>
          <a:p>
            <a:pPr lvl="0"/>
            <a:r>
              <a:rPr lang="pt-BR" dirty="0" smtClean="0"/>
              <a:t>1</a:t>
            </a:r>
            <a:endParaRPr lang="pt-BR" dirty="0"/>
          </a:p>
        </p:txBody>
      </p:sp>
      <p:sp>
        <p:nvSpPr>
          <p:cNvPr id="65" name="Espaço Reservado para Texto 62"/>
          <p:cNvSpPr>
            <a:spLocks noGrp="1"/>
          </p:cNvSpPr>
          <p:nvPr>
            <p:ph type="body" sz="quarter" idx="22" hasCustomPrompt="1"/>
          </p:nvPr>
        </p:nvSpPr>
        <p:spPr>
          <a:xfrm>
            <a:off x="6092576" y="1524000"/>
            <a:ext cx="671498" cy="861774"/>
          </a:xfrm>
        </p:spPr>
        <p:txBody>
          <a:bodyPr anchor="ctr">
            <a:noAutofit/>
          </a:bodyPr>
          <a:lstStyle>
            <a:lvl1pPr marL="0" algn="ctr" defTabSz="914400" rtl="0" eaLnBrk="1" latinLnBrk="0" hangingPunct="1">
              <a:buNone/>
              <a:defRPr lang="pt-BR" sz="5000" kern="1200" dirty="0">
                <a:solidFill>
                  <a:srgbClr val="EEECE1">
                    <a:lumMod val="75000"/>
                  </a:srgbClr>
                </a:solidFill>
                <a:latin typeface="Calisto MT" pitchFamily="18" charset="0"/>
                <a:ea typeface="+mn-ea"/>
                <a:cs typeface="+mn-cs"/>
              </a:defRPr>
            </a:lvl1pPr>
          </a:lstStyle>
          <a:p>
            <a:pPr lvl="0"/>
            <a:r>
              <a:rPr lang="pt-BR" dirty="0" smtClean="0"/>
              <a:t>1</a:t>
            </a:r>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4" name="Espaço Reservado para Conteúdo 3"/>
          <p:cNvSpPr>
            <a:spLocks noGrp="1"/>
          </p:cNvSpPr>
          <p:nvPr>
            <p:ph sz="half" idx="2"/>
          </p:nvPr>
        </p:nvSpPr>
        <p:spPr>
          <a:xfrm>
            <a:off x="531812" y="2143116"/>
            <a:ext cx="4040188" cy="3951288"/>
          </a:xfr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45720" rtlCol="0" anchor="t" anchorCtr="0">
            <a:normAutofit/>
          </a:bodyPr>
          <a:lstStyle>
            <a:lvl1pPr algn="l" defTabSz="914400" rtl="0" eaLnBrk="1" latinLnBrk="0" hangingPunct="1">
              <a:spcBef>
                <a:spcPct val="20000"/>
              </a:spcBef>
              <a:buFont typeface="Arial" pitchFamily="34" charset="0"/>
              <a:defRPr lang="pt-BR" sz="2000" kern="1200" smtClean="0">
                <a:solidFill>
                  <a:prstClr val="white">
                    <a:lumMod val="50000"/>
                  </a:prstClr>
                </a:solidFill>
                <a:latin typeface="Gill Sans MT" pitchFamily="34" charset="0"/>
                <a:ea typeface="+mn-ea"/>
                <a:cs typeface="+mn-cs"/>
              </a:defRPr>
            </a:lvl1pPr>
            <a:lvl2pPr algn="l" defTabSz="914400" rtl="0" eaLnBrk="1" latinLnBrk="0" hangingPunct="1">
              <a:spcBef>
                <a:spcPct val="20000"/>
              </a:spcBef>
              <a:buFont typeface="Arial" pitchFamily="34" charset="0"/>
              <a:defRPr lang="pt-BR" sz="2000" kern="1200" smtClean="0">
                <a:solidFill>
                  <a:prstClr val="white">
                    <a:lumMod val="50000"/>
                  </a:prstClr>
                </a:solidFill>
                <a:latin typeface="Gill Sans MT" pitchFamily="34" charset="0"/>
                <a:ea typeface="+mn-ea"/>
                <a:cs typeface="+mn-cs"/>
              </a:defRPr>
            </a:lvl2pPr>
            <a:lvl3pPr algn="l" defTabSz="914400" rtl="0" eaLnBrk="1" latinLnBrk="0" hangingPunct="1">
              <a:spcBef>
                <a:spcPct val="20000"/>
              </a:spcBef>
              <a:buFont typeface="Arial" pitchFamily="34" charset="0"/>
              <a:defRPr lang="pt-BR" sz="2000" kern="1200" smtClean="0">
                <a:solidFill>
                  <a:prstClr val="white">
                    <a:lumMod val="50000"/>
                  </a:prstClr>
                </a:solidFill>
                <a:latin typeface="Gill Sans MT" pitchFamily="34" charset="0"/>
                <a:ea typeface="+mn-ea"/>
                <a:cs typeface="+mn-cs"/>
              </a:defRPr>
            </a:lvl3pPr>
            <a:lvl4pPr algn="l" defTabSz="914400" rtl="0" eaLnBrk="1" latinLnBrk="0" hangingPunct="1">
              <a:spcBef>
                <a:spcPct val="20000"/>
              </a:spcBef>
              <a:buFont typeface="Arial" pitchFamily="34" charset="0"/>
              <a:defRPr lang="pt-BR" sz="2000" kern="1200" smtClean="0">
                <a:solidFill>
                  <a:prstClr val="white">
                    <a:lumMod val="50000"/>
                  </a:prstClr>
                </a:solidFill>
                <a:latin typeface="Gill Sans MT" pitchFamily="34" charset="0"/>
                <a:ea typeface="+mn-ea"/>
                <a:cs typeface="+mn-cs"/>
              </a:defRPr>
            </a:lvl4pPr>
            <a:lvl5pPr algn="l" defTabSz="914400" rtl="0" eaLnBrk="1" latinLnBrk="0" hangingPunct="1">
              <a:spcBef>
                <a:spcPct val="20000"/>
              </a:spcBef>
              <a:buFont typeface="Arial" pitchFamily="34" charset="0"/>
              <a:defRPr lang="pt-BR" sz="2000" kern="1200" dirty="0" smtClean="0">
                <a:solidFill>
                  <a:prstClr val="white">
                    <a:lumMod val="50000"/>
                  </a:prstClr>
                </a:solidFill>
                <a:latin typeface="Gill Sans MT" pitchFamily="34" charset="0"/>
                <a:ea typeface="+mn-ea"/>
                <a:cs typeface="+mn-cs"/>
              </a:defRPr>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6" name="Espaço Reservado para Conteúdo 5"/>
          <p:cNvSpPr>
            <a:spLocks noGrp="1"/>
          </p:cNvSpPr>
          <p:nvPr>
            <p:ph sz="quarter" idx="4"/>
          </p:nvPr>
        </p:nvSpPr>
        <p:spPr>
          <a:xfrm>
            <a:off x="4645025" y="2174875"/>
            <a:ext cx="4041775" cy="3951288"/>
          </a:xfr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45720" rtlCol="0" anchor="t" anchorCtr="0">
            <a:normAutofit/>
          </a:bodyPr>
          <a:lstStyle>
            <a:lvl1pPr algn="l" defTabSz="914400" rtl="0" eaLnBrk="1" latinLnBrk="0" hangingPunct="1">
              <a:spcBef>
                <a:spcPct val="20000"/>
              </a:spcBef>
              <a:buFont typeface="Arial" pitchFamily="34" charset="0"/>
              <a:defRPr lang="pt-BR" sz="2000" kern="1200" smtClean="0">
                <a:solidFill>
                  <a:prstClr val="white">
                    <a:lumMod val="50000"/>
                  </a:prstClr>
                </a:solidFill>
                <a:latin typeface="Gill Sans MT" pitchFamily="34" charset="0"/>
                <a:ea typeface="+mn-ea"/>
                <a:cs typeface="+mn-cs"/>
              </a:defRPr>
            </a:lvl1pPr>
            <a:lvl2pPr algn="l" defTabSz="914400" rtl="0" eaLnBrk="1" latinLnBrk="0" hangingPunct="1">
              <a:spcBef>
                <a:spcPct val="20000"/>
              </a:spcBef>
              <a:buFont typeface="Arial" pitchFamily="34" charset="0"/>
              <a:defRPr lang="pt-BR" sz="2000" kern="1200" smtClean="0">
                <a:solidFill>
                  <a:prstClr val="white">
                    <a:lumMod val="50000"/>
                  </a:prstClr>
                </a:solidFill>
                <a:latin typeface="Gill Sans MT" pitchFamily="34" charset="0"/>
                <a:ea typeface="+mn-ea"/>
                <a:cs typeface="+mn-cs"/>
              </a:defRPr>
            </a:lvl2pPr>
            <a:lvl3pPr algn="l" defTabSz="914400" rtl="0" eaLnBrk="1" latinLnBrk="0" hangingPunct="1">
              <a:spcBef>
                <a:spcPct val="20000"/>
              </a:spcBef>
              <a:buFont typeface="Arial" pitchFamily="34" charset="0"/>
              <a:defRPr lang="pt-BR" sz="2000" kern="1200" smtClean="0">
                <a:solidFill>
                  <a:prstClr val="white">
                    <a:lumMod val="50000"/>
                  </a:prstClr>
                </a:solidFill>
                <a:latin typeface="Gill Sans MT" pitchFamily="34" charset="0"/>
                <a:ea typeface="+mn-ea"/>
                <a:cs typeface="+mn-cs"/>
              </a:defRPr>
            </a:lvl3pPr>
            <a:lvl4pPr algn="l" defTabSz="914400" rtl="0" eaLnBrk="1" latinLnBrk="0" hangingPunct="1">
              <a:spcBef>
                <a:spcPct val="20000"/>
              </a:spcBef>
              <a:buFont typeface="Arial" pitchFamily="34" charset="0"/>
              <a:defRPr lang="pt-BR" sz="2000" kern="1200" smtClean="0">
                <a:solidFill>
                  <a:prstClr val="white">
                    <a:lumMod val="50000"/>
                  </a:prstClr>
                </a:solidFill>
                <a:latin typeface="Gill Sans MT" pitchFamily="34" charset="0"/>
                <a:ea typeface="+mn-ea"/>
                <a:cs typeface="+mn-cs"/>
              </a:defRPr>
            </a:lvl4pPr>
            <a:lvl5pPr algn="l" defTabSz="914400" rtl="0" eaLnBrk="1" latinLnBrk="0" hangingPunct="1">
              <a:spcBef>
                <a:spcPct val="20000"/>
              </a:spcBef>
              <a:buFont typeface="Arial" pitchFamily="34" charset="0"/>
              <a:defRPr lang="pt-BR" sz="2000" kern="1200" smtClean="0">
                <a:solidFill>
                  <a:prstClr val="white">
                    <a:lumMod val="50000"/>
                  </a:prstClr>
                </a:solidFill>
                <a:latin typeface="Gill Sans MT" pitchFamily="34" charset="0"/>
                <a:ea typeface="+mn-ea"/>
                <a:cs typeface="+mn-cs"/>
              </a:defRPr>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Espaço Reservado para Data 6"/>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CD0D02A-2208-46FC-B293-D3F35FCFA4CE}" type="slidenum">
              <a:rPr lang="pt-BR" smtClean="0"/>
              <a:pPr/>
              <a:t>‹nº›</a:t>
            </a:fld>
            <a:endParaRPr lang="pt-BR"/>
          </a:p>
        </p:txBody>
      </p:sp>
      <p:sp>
        <p:nvSpPr>
          <p:cNvPr id="10" name="Rectangle 5"/>
          <p:cNvSpPr/>
          <p:nvPr/>
        </p:nvSpPr>
        <p:spPr>
          <a:xfrm>
            <a:off x="531812" y="1417638"/>
            <a:ext cx="4040188" cy="757237"/>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11" name="TextBox 7"/>
          <p:cNvSpPr txBox="1"/>
          <p:nvPr/>
        </p:nvSpPr>
        <p:spPr>
          <a:xfrm>
            <a:off x="457176" y="1357298"/>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2" name="Straight Connector 9"/>
          <p:cNvCxnSpPr/>
          <p:nvPr/>
        </p:nvCxnSpPr>
        <p:spPr>
          <a:xfrm rot="5400000">
            <a:off x="729432" y="1799422"/>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 name="Espaço Reservado para Texto 2"/>
          <p:cNvSpPr>
            <a:spLocks noGrp="1"/>
          </p:cNvSpPr>
          <p:nvPr>
            <p:ph type="body" idx="1"/>
          </p:nvPr>
        </p:nvSpPr>
        <p:spPr>
          <a:xfrm>
            <a:off x="1073127" y="1428736"/>
            <a:ext cx="3424262" cy="717559"/>
          </a:xfr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45720" rtlCol="0" anchor="ctr" anchorCtr="0">
            <a:normAutofit/>
          </a:bodyPr>
          <a:lstStyle>
            <a:lvl1pPr marL="0" indent="0" algn="l" defTabSz="914400" rtl="0" eaLnBrk="1" latinLnBrk="0" hangingPunct="1">
              <a:spcBef>
                <a:spcPct val="20000"/>
              </a:spcBef>
              <a:buFont typeface="Arial" pitchFamily="34" charset="0"/>
              <a:buNone/>
              <a:defRPr lang="pt-BR" sz="2400" kern="1200" dirty="0" smtClean="0">
                <a:solidFill>
                  <a:srgbClr val="EEECE1">
                    <a:lumMod val="25000"/>
                  </a:srgbClr>
                </a:solidFill>
                <a:latin typeface="Gill Sans MT"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4" name="Rectangle 5"/>
          <p:cNvSpPr/>
          <p:nvPr/>
        </p:nvSpPr>
        <p:spPr>
          <a:xfrm>
            <a:off x="4645025" y="1417638"/>
            <a:ext cx="4041775" cy="757237"/>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15" name="TextBox 7"/>
          <p:cNvSpPr txBox="1"/>
          <p:nvPr/>
        </p:nvSpPr>
        <p:spPr>
          <a:xfrm>
            <a:off x="4572000" y="1357298"/>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6" name="Straight Connector 9"/>
          <p:cNvCxnSpPr/>
          <p:nvPr/>
        </p:nvCxnSpPr>
        <p:spPr>
          <a:xfrm rot="5400000">
            <a:off x="4872836" y="1799422"/>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7" name="Espaço Reservado para Texto 2"/>
          <p:cNvSpPr>
            <a:spLocks noGrp="1"/>
          </p:cNvSpPr>
          <p:nvPr>
            <p:ph type="body" idx="13"/>
          </p:nvPr>
        </p:nvSpPr>
        <p:spPr>
          <a:xfrm>
            <a:off x="5214942" y="1428736"/>
            <a:ext cx="3424262" cy="717559"/>
          </a:xfr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45720" rtlCol="0" anchor="ctr" anchorCtr="0">
            <a:normAutofit/>
          </a:bodyPr>
          <a:lstStyle>
            <a:lvl1pPr marL="0" indent="0" algn="l" defTabSz="914400" rtl="0" eaLnBrk="1" latinLnBrk="0" hangingPunct="1">
              <a:spcBef>
                <a:spcPct val="20000"/>
              </a:spcBef>
              <a:buFont typeface="Arial" pitchFamily="34" charset="0"/>
              <a:buNone/>
              <a:defRPr lang="pt-BR" sz="2400" kern="1200" dirty="0" smtClean="0">
                <a:solidFill>
                  <a:srgbClr val="EEECE1">
                    <a:lumMod val="25000"/>
                  </a:srgbClr>
                </a:solidFill>
                <a:latin typeface="Gill Sans MT"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CD0D02A-2208-46FC-B293-D3F35FCFA4CE}"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CD0D02A-2208-46FC-B293-D3F35FCFA4CE}"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gradFill>
            <a:gsLst>
              <a:gs pos="0">
                <a:schemeClr val="bg1">
                  <a:alpha val="0"/>
                </a:schemeClr>
              </a:gs>
              <a:gs pos="55000">
                <a:schemeClr val="bg2">
                  <a:lumMod val="90000"/>
                </a:schemeClr>
              </a:gs>
              <a:gs pos="100000">
                <a:schemeClr val="bg1">
                  <a:alpha val="0"/>
                </a:schemeClr>
              </a:gs>
            </a:gsLst>
            <a:lin ang="5400000" scaled="1"/>
          </a:gradFill>
          <a:ln>
            <a:solidFill>
              <a:schemeClr val="bg2">
                <a:lumMod val="75000"/>
              </a:schemeClr>
            </a:solidFill>
          </a:ln>
        </p:spPr>
        <p:txBody>
          <a:bodyPr anchor="ctr"/>
          <a:lstStyle>
            <a:lvl1pPr algn="l">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pt-BR" smtClean="0"/>
              <a:t>Clique para editar o título mestre</a:t>
            </a:r>
            <a:endParaRPr lang="pt-BR" dirty="0"/>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Texto 3"/>
          <p:cNvSpPr>
            <a:spLocks noGrp="1"/>
          </p:cNvSpPr>
          <p:nvPr>
            <p:ph type="body" sz="half" idx="2"/>
          </p:nvPr>
        </p:nvSpPr>
        <p:spPr>
          <a:xfrm>
            <a:off x="457200" y="1435100"/>
            <a:ext cx="3008313" cy="4691063"/>
          </a:xfrm>
          <a:gradFill>
            <a:gsLst>
              <a:gs pos="0">
                <a:schemeClr val="bg1">
                  <a:alpha val="0"/>
                </a:schemeClr>
              </a:gs>
              <a:gs pos="55000">
                <a:schemeClr val="bg2"/>
              </a:gs>
              <a:gs pos="100000">
                <a:schemeClr val="bg1">
                  <a:alpha val="0"/>
                </a:schemeClr>
              </a:gs>
            </a:gsLst>
            <a:lin ang="5400000" scaled="1"/>
          </a:gradFill>
        </p:spPr>
        <p:txBody>
          <a:bodyPr/>
          <a:lstStyle>
            <a:lvl1pPr marL="0" indent="0">
              <a:buNone/>
              <a:defRPr sz="1400">
                <a:solidFill>
                  <a:schemeClr val="bg2">
                    <a:lumMod val="1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CD0D02A-2208-46FC-B293-D3F35FCFA4C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B82E4BB-FD58-4152-A045-6E7AE7F5B5D9}" type="datetimeFigureOut">
              <a:rPr lang="pt-BR" smtClean="0"/>
              <a:pPr/>
              <a:t>17/06/2016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CD0D02A-2208-46FC-B293-D3F35FCFA4CE}"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2E4BB-FD58-4152-A045-6E7AE7F5B5D9}" type="datetimeFigureOut">
              <a:rPr lang="pt-BR" smtClean="0"/>
              <a:pPr/>
              <a:t>17/06/2016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0D02A-2208-46FC-B293-D3F35FCFA4C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47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5F5F5F"/>
            </a:gs>
            <a:gs pos="100000">
              <a:srgbClr val="5F5F5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7176" name="Oval 8"/>
          <p:cNvSpPr>
            <a:spLocks noChangeArrowheads="1"/>
          </p:cNvSpPr>
          <p:nvPr/>
        </p:nvSpPr>
        <p:spPr bwMode="auto">
          <a:xfrm>
            <a:off x="8534400" y="0"/>
            <a:ext cx="609600" cy="9906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lgn="ctr">
            <a:noFill/>
            <a:round/>
            <a:headEnd/>
            <a:tailEnd/>
          </a:ln>
          <a:effectLst/>
        </p:spPr>
        <p:txBody>
          <a:bodyPr wrap="none" anchor="ctr"/>
          <a:lstStyle/>
          <a:p>
            <a:endParaRPr lang="pt-BR"/>
          </a:p>
        </p:txBody>
      </p:sp>
      <p:sp>
        <p:nvSpPr>
          <p:cNvPr id="7177" name="Oval 9"/>
          <p:cNvSpPr>
            <a:spLocks noChangeArrowheads="1"/>
          </p:cNvSpPr>
          <p:nvPr/>
        </p:nvSpPr>
        <p:spPr bwMode="auto">
          <a:xfrm>
            <a:off x="8534400" y="990600"/>
            <a:ext cx="609600" cy="9906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lgn="ctr">
            <a:noFill/>
            <a:round/>
            <a:headEnd/>
            <a:tailEnd/>
          </a:ln>
          <a:effectLst/>
        </p:spPr>
        <p:txBody>
          <a:bodyPr wrap="none" anchor="ctr"/>
          <a:lstStyle/>
          <a:p>
            <a:endParaRPr lang="pt-BR"/>
          </a:p>
        </p:txBody>
      </p:sp>
      <p:sp>
        <p:nvSpPr>
          <p:cNvPr id="7178" name="Oval 10"/>
          <p:cNvSpPr>
            <a:spLocks noChangeArrowheads="1"/>
          </p:cNvSpPr>
          <p:nvPr/>
        </p:nvSpPr>
        <p:spPr bwMode="auto">
          <a:xfrm>
            <a:off x="8534400" y="1981200"/>
            <a:ext cx="609600" cy="9906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lgn="ctr">
            <a:noFill/>
            <a:round/>
            <a:headEnd/>
            <a:tailEnd/>
          </a:ln>
          <a:effectLst/>
        </p:spPr>
        <p:txBody>
          <a:bodyPr wrap="none" anchor="ctr"/>
          <a:lstStyle/>
          <a:p>
            <a:endParaRPr lang="pt-BR"/>
          </a:p>
        </p:txBody>
      </p:sp>
      <p:sp>
        <p:nvSpPr>
          <p:cNvPr id="7179" name="Oval 11"/>
          <p:cNvSpPr>
            <a:spLocks noChangeArrowheads="1"/>
          </p:cNvSpPr>
          <p:nvPr/>
        </p:nvSpPr>
        <p:spPr bwMode="auto">
          <a:xfrm>
            <a:off x="8534400" y="2971800"/>
            <a:ext cx="609600" cy="990600"/>
          </a:xfrm>
          <a:prstGeom prst="ellipse">
            <a:avLst/>
          </a:prstGeom>
          <a:gradFill rotWithShape="1">
            <a:gsLst>
              <a:gs pos="0">
                <a:srgbClr val="800080"/>
              </a:gs>
              <a:gs pos="100000">
                <a:srgbClr val="800080">
                  <a:gamma/>
                  <a:shade val="46275"/>
                  <a:invGamma/>
                </a:srgbClr>
              </a:gs>
            </a:gsLst>
            <a:path path="shape">
              <a:fillToRect l="50000" t="50000" r="50000" b="50000"/>
            </a:path>
          </a:gradFill>
          <a:ln w="9525" algn="ctr">
            <a:noFill/>
            <a:round/>
            <a:headEnd/>
            <a:tailEnd/>
          </a:ln>
          <a:effectLst/>
        </p:spPr>
        <p:txBody>
          <a:bodyPr wrap="none" anchor="ctr"/>
          <a:lstStyle/>
          <a:p>
            <a:endParaRPr lang="pt-BR"/>
          </a:p>
        </p:txBody>
      </p:sp>
      <p:sp>
        <p:nvSpPr>
          <p:cNvPr id="7170" name="Rectangle 2"/>
          <p:cNvSpPr>
            <a:spLocks noGrp="1" noChangeArrowheads="1"/>
          </p:cNvSpPr>
          <p:nvPr>
            <p:ph type="title"/>
          </p:nvPr>
        </p:nvSpPr>
        <p:spPr bwMode="auto">
          <a:xfrm>
            <a:off x="457200" y="274638"/>
            <a:ext cx="8229600" cy="1143000"/>
          </a:xfrm>
          <a:prstGeom prst="rect">
            <a:avLst/>
          </a:prstGeom>
          <a:solidFill>
            <a:srgbClr val="FFFFCC"/>
          </a:solidFill>
          <a:ln w="38100">
            <a:solidFill>
              <a:srgbClr val="000080"/>
            </a:solid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7171" name="Rectangle 3"/>
          <p:cNvSpPr>
            <a:spLocks noGrp="1" noChangeArrowheads="1"/>
          </p:cNvSpPr>
          <p:nvPr>
            <p:ph type="body" idx="1"/>
          </p:nvPr>
        </p:nvSpPr>
        <p:spPr bwMode="auto">
          <a:xfrm>
            <a:off x="533400" y="1905000"/>
            <a:ext cx="8229600" cy="4525963"/>
          </a:xfrm>
          <a:prstGeom prst="rect">
            <a:avLst/>
          </a:prstGeom>
          <a:solidFill>
            <a:srgbClr val="FFFFCC"/>
          </a:solidFill>
          <a:ln w="38100">
            <a:solidFill>
              <a:schemeClr val="accent2"/>
            </a:solid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B82E4BB-FD58-4152-A045-6E7AE7F5B5D9}" type="datetimeFigureOut">
              <a:rPr lang="pt-BR" smtClean="0"/>
              <a:pPr/>
              <a:t>17/06/2016</a:t>
            </a:fld>
            <a:endParaRPr lang="pt-B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t-B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CD0D02A-2208-46FC-B293-D3F35FCFA4C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1B82E4BB-FD58-4152-A045-6E7AE7F5B5D9}" type="datetimeFigureOut">
              <a:rPr lang="pt-BR" smtClean="0"/>
              <a:pPr/>
              <a:t>17/06/2016</a:t>
            </a:fld>
            <a:endParaRPr lang="pt-B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pt-B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FCD0D02A-2208-46FC-B293-D3F35FCFA4CE}" type="slidenum">
              <a:rPr lang="pt-BR" smtClean="0"/>
              <a:pPr/>
              <a:t>‹nº›</a:t>
            </a:fld>
            <a:endParaRPr lang="pt-BR"/>
          </a:p>
        </p:txBody>
      </p:sp>
    </p:spTree>
    <p:extLst>
      <p:ext uri="{BB962C8B-B14F-4D97-AF65-F5344CB8AC3E}">
        <p14:creationId xmlns:p14="http://schemas.microsoft.com/office/powerpoint/2010/main" val="2366765089"/>
      </p:ext>
    </p:extLst>
  </p:cSld>
  <p:clrMap bg1="lt1" tx1="dk1" bg2="lt2" tx2="dk2" accent1="accent1" accent2="accent2" accent3="accent3" accent4="accent4" accent5="accent5" accent6="accent6" hlink="hlink" folHlink="folHlink"/>
  <p:sldLayoutIdLst>
    <p:sldLayoutId id="2147484932" r:id="rId1"/>
    <p:sldLayoutId id="2147484933" r:id="rId2"/>
    <p:sldLayoutId id="2147484934"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43844" y="1700808"/>
            <a:ext cx="6147792" cy="2736304"/>
          </a:xfrm>
        </p:spPr>
        <p:txBody>
          <a:bodyPr>
            <a:noAutofit/>
          </a:bodyPr>
          <a:lstStyle/>
          <a:p>
            <a:pPr algn="ctr"/>
            <a:r>
              <a:rPr lang="pt-BR" sz="3600" i="1" cap="none" dirty="0" smtClean="0"/>
              <a:t>Análise </a:t>
            </a:r>
            <a:br>
              <a:rPr lang="pt-BR" sz="3600" i="1" cap="none" dirty="0" smtClean="0"/>
            </a:br>
            <a:r>
              <a:rPr lang="pt-BR" sz="3600" i="1" cap="none" dirty="0" smtClean="0"/>
              <a:t>de </a:t>
            </a:r>
            <a:br>
              <a:rPr lang="pt-BR" sz="3600" i="1" cap="none" dirty="0" smtClean="0"/>
            </a:br>
            <a:r>
              <a:rPr lang="pt-BR" sz="3600" i="1" cap="none" dirty="0" smtClean="0"/>
              <a:t>Impacto Orçamentário</a:t>
            </a:r>
            <a:br>
              <a:rPr lang="pt-BR" sz="3600" i="1" cap="none" dirty="0" smtClean="0"/>
            </a:br>
            <a:r>
              <a:rPr lang="pt-BR" sz="3600" i="1" cap="none" dirty="0" smtClean="0"/>
              <a:t/>
            </a:r>
            <a:br>
              <a:rPr lang="pt-BR" sz="3600" i="1" cap="none" dirty="0" smtClean="0"/>
            </a:br>
            <a:r>
              <a:rPr lang="pt-BR" sz="3600" i="1" cap="none" dirty="0" smtClean="0"/>
              <a:t>Bancos de Dados  </a:t>
            </a:r>
            <a:endParaRPr lang="pt-BR" sz="3600" i="1" cap="none" dirty="0"/>
          </a:p>
        </p:txBody>
      </p:sp>
      <p:sp>
        <p:nvSpPr>
          <p:cNvPr id="4" name="Subtítulo 3"/>
          <p:cNvSpPr>
            <a:spLocks noGrp="1"/>
          </p:cNvSpPr>
          <p:nvPr>
            <p:ph type="subTitle" idx="1"/>
          </p:nvPr>
        </p:nvSpPr>
        <p:spPr>
          <a:xfrm>
            <a:off x="2331740" y="5229200"/>
            <a:ext cx="4572000" cy="1368798"/>
          </a:xfrm>
        </p:spPr>
        <p:txBody>
          <a:bodyPr>
            <a:normAutofit/>
          </a:bodyPr>
          <a:lstStyle/>
          <a:p>
            <a:pPr algn="ctr"/>
            <a:r>
              <a:rPr lang="pt-BR" sz="2000" b="1" i="1" cap="none" dirty="0" smtClean="0">
                <a:solidFill>
                  <a:srgbClr val="C00000"/>
                </a:solidFill>
              </a:rPr>
              <a:t>Kátia Marie Senna</a:t>
            </a:r>
          </a:p>
          <a:p>
            <a:pPr algn="ctr"/>
            <a:r>
              <a:rPr lang="pt-BR" sz="2000" b="1" i="1" cap="none" dirty="0" smtClean="0">
                <a:solidFill>
                  <a:srgbClr val="C00000"/>
                </a:solidFill>
              </a:rPr>
              <a:t>Márcia Gisele Costa </a:t>
            </a:r>
            <a:endParaRPr lang="pt-BR" sz="2000" b="1" i="1" cap="none" dirty="0">
              <a:solidFill>
                <a:srgbClr val="C00000"/>
              </a:solidFill>
            </a:endParaRPr>
          </a:p>
        </p:txBody>
      </p:sp>
    </p:spTree>
    <p:extLst>
      <p:ext uri="{BB962C8B-B14F-4D97-AF65-F5344CB8AC3E}">
        <p14:creationId xmlns:p14="http://schemas.microsoft.com/office/powerpoint/2010/main" val="975629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332656"/>
            <a:ext cx="8229600" cy="868958"/>
          </a:xfrm>
        </p:spPr>
        <p:txBody>
          <a:bodyPr>
            <a:normAutofit/>
          </a:bodyPr>
          <a:lstStyle/>
          <a:p>
            <a:r>
              <a:rPr lang="pt-BR" sz="3200" dirty="0" smtClean="0"/>
              <a:t>Recomendações para uma AIO</a:t>
            </a:r>
            <a:endParaRPr lang="pt-BR" sz="3200" dirty="0"/>
          </a:p>
        </p:txBody>
      </p:sp>
      <p:sp>
        <p:nvSpPr>
          <p:cNvPr id="3" name="Espaço Reservado para Conteúdo 2"/>
          <p:cNvSpPr>
            <a:spLocks noGrp="1"/>
          </p:cNvSpPr>
          <p:nvPr>
            <p:ph idx="1"/>
          </p:nvPr>
        </p:nvSpPr>
        <p:spPr>
          <a:xfrm>
            <a:off x="467544" y="1844824"/>
            <a:ext cx="8229600" cy="4968552"/>
          </a:xfrm>
        </p:spPr>
        <p:txBody>
          <a:bodyPr>
            <a:noAutofit/>
          </a:bodyPr>
          <a:lstStyle/>
          <a:p>
            <a:pPr marL="0" indent="0" algn="just">
              <a:lnSpc>
                <a:spcPct val="100000"/>
              </a:lnSpc>
              <a:spcBef>
                <a:spcPts val="1200"/>
              </a:spcBef>
              <a:spcAft>
                <a:spcPts val="600"/>
              </a:spcAft>
              <a:buNone/>
            </a:pPr>
            <a:r>
              <a:rPr lang="pt-BR" b="1" dirty="0" smtClean="0"/>
              <a:t> 5. </a:t>
            </a:r>
            <a:r>
              <a:rPr lang="pt-BR" sz="2400" b="1" dirty="0" smtClean="0"/>
              <a:t>DESENHO:</a:t>
            </a:r>
          </a:p>
          <a:p>
            <a:pPr algn="just">
              <a:lnSpc>
                <a:spcPct val="100000"/>
              </a:lnSpc>
              <a:spcBef>
                <a:spcPts val="1200"/>
              </a:spcBef>
              <a:spcAft>
                <a:spcPts val="600"/>
              </a:spcAft>
            </a:pPr>
            <a:r>
              <a:rPr lang="pt-BR" dirty="0" smtClean="0"/>
              <a:t> Deve ser consistente com a história natural da doença e desenhado de forma a permitir suas alterações ao longo do tempo.  </a:t>
            </a:r>
          </a:p>
          <a:p>
            <a:pPr algn="just">
              <a:lnSpc>
                <a:spcPct val="100000"/>
              </a:lnSpc>
              <a:spcBef>
                <a:spcPts val="1200"/>
              </a:spcBef>
              <a:spcAft>
                <a:spcPts val="600"/>
              </a:spcAft>
            </a:pPr>
            <a:r>
              <a:rPr lang="pt-BR" dirty="0" smtClean="0"/>
              <a:t>Deve ser determinado de acordo com a precisão desejada para reprodução das condições de mercado, complexidade da doença e da nova intervenção.  </a:t>
            </a:r>
          </a:p>
          <a:p>
            <a:pPr algn="just">
              <a:lnSpc>
                <a:spcPct val="100000"/>
              </a:lnSpc>
              <a:spcBef>
                <a:spcPts val="1200"/>
              </a:spcBef>
              <a:spcAft>
                <a:spcPts val="600"/>
              </a:spcAft>
            </a:pPr>
            <a:r>
              <a:rPr lang="pt-BR" dirty="0" smtClean="0"/>
              <a:t> O </a:t>
            </a:r>
            <a:r>
              <a:rPr lang="pt-BR" dirty="0"/>
              <a:t>modelo de AIO deve estar descrito claramente, com todos os pressupostos e inputs documentados e justificados. </a:t>
            </a:r>
          </a:p>
          <a:p>
            <a:pPr algn="just">
              <a:lnSpc>
                <a:spcPct val="100000"/>
              </a:lnSpc>
              <a:spcBef>
                <a:spcPts val="1200"/>
              </a:spcBef>
              <a:spcAft>
                <a:spcPts val="600"/>
              </a:spcAft>
            </a:pPr>
            <a:r>
              <a:rPr lang="pt-BR" dirty="0"/>
              <a:t> </a:t>
            </a:r>
            <a:r>
              <a:rPr lang="pt-BR" dirty="0" smtClean="0"/>
              <a:t>Os</a:t>
            </a:r>
            <a:r>
              <a:rPr lang="pt-BR" i="1" dirty="0" smtClean="0"/>
              <a:t> inputs </a:t>
            </a:r>
            <a:r>
              <a:rPr lang="pt-BR" dirty="0"/>
              <a:t>utilizados nas estimativas devem ser testados conforme variabilidade na análise de sensibilidade. </a:t>
            </a:r>
          </a:p>
          <a:p>
            <a:pPr algn="just">
              <a:lnSpc>
                <a:spcPct val="100000"/>
              </a:lnSpc>
              <a:spcBef>
                <a:spcPts val="1200"/>
              </a:spcBef>
              <a:spcAft>
                <a:spcPts val="600"/>
              </a:spcAft>
            </a:pPr>
            <a:endParaRPr lang="pt-BR" dirty="0" smtClean="0"/>
          </a:p>
          <a:p>
            <a:pPr algn="just">
              <a:lnSpc>
                <a:spcPct val="100000"/>
              </a:lnSpc>
              <a:spcBef>
                <a:spcPts val="1200"/>
              </a:spcBef>
              <a:spcAft>
                <a:spcPts val="600"/>
              </a:spcAft>
            </a:pPr>
            <a:endParaRPr lang="pt-BR" dirty="0" smtClean="0"/>
          </a:p>
          <a:p>
            <a:pPr algn="just">
              <a:lnSpc>
                <a:spcPct val="100000"/>
              </a:lnSpc>
              <a:spcBef>
                <a:spcPts val="1200"/>
              </a:spcBef>
              <a:spcAft>
                <a:spcPts val="600"/>
              </a:spcAft>
            </a:pPr>
            <a:endParaRPr lang="pt-BR" dirty="0" smtClean="0"/>
          </a:p>
        </p:txBody>
      </p:sp>
    </p:spTree>
    <p:extLst>
      <p:ext uri="{BB962C8B-B14F-4D97-AF65-F5344CB8AC3E}">
        <p14:creationId xmlns:p14="http://schemas.microsoft.com/office/powerpoint/2010/main" val="2005990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7772400" cy="782960"/>
          </a:xfrm>
        </p:spPr>
        <p:txBody>
          <a:bodyPr>
            <a:normAutofit/>
          </a:bodyPr>
          <a:lstStyle/>
          <a:p>
            <a:r>
              <a:rPr lang="pt-BR" sz="3200" dirty="0" smtClean="0"/>
              <a:t>Modelo Estático x Modelo Dinâmico</a:t>
            </a:r>
            <a:endParaRPr lang="pt-BR" sz="3200" dirty="0"/>
          </a:p>
        </p:txBody>
      </p:sp>
      <p:sp>
        <p:nvSpPr>
          <p:cNvPr id="3" name="Espaço Reservado para Conteúdo 2"/>
          <p:cNvSpPr>
            <a:spLocks noGrp="1"/>
          </p:cNvSpPr>
          <p:nvPr>
            <p:ph idx="1"/>
          </p:nvPr>
        </p:nvSpPr>
        <p:spPr>
          <a:xfrm>
            <a:off x="428596" y="2004230"/>
            <a:ext cx="8390166" cy="4521114"/>
          </a:xfrm>
        </p:spPr>
        <p:txBody>
          <a:bodyPr>
            <a:noAutofit/>
          </a:bodyPr>
          <a:lstStyle/>
          <a:p>
            <a:pPr marL="0" indent="0" algn="just">
              <a:buNone/>
            </a:pPr>
            <a:r>
              <a:rPr lang="pt-BR" sz="2400" b="1" dirty="0" smtClean="0"/>
              <a:t>Estático ou Determinístico:</a:t>
            </a:r>
          </a:p>
          <a:p>
            <a:pPr algn="just"/>
            <a:r>
              <a:rPr lang="pt-BR" sz="2000" dirty="0" smtClean="0"/>
              <a:t>Multiplicação simples do custo individual da intervenção pelo número de indivíduos elegíveis ou episódios da doença.  Limitada capacidade de simular movimento de mercado  ao longo do tempo ou modelar aspectos dinâmicos de doenças.</a:t>
            </a:r>
          </a:p>
          <a:p>
            <a:pPr lvl="1" algn="just"/>
            <a:r>
              <a:rPr lang="pt-BR" sz="2000" dirty="0" smtClean="0"/>
              <a:t>Ex.: árvore de decisão, planilha eletrônica  </a:t>
            </a:r>
          </a:p>
          <a:p>
            <a:pPr marL="0" indent="0" algn="just">
              <a:buNone/>
            </a:pPr>
            <a:endParaRPr lang="pt-BR" sz="2400" b="1" dirty="0" smtClean="0"/>
          </a:p>
          <a:p>
            <a:pPr marL="0" indent="0" algn="just">
              <a:buNone/>
            </a:pPr>
            <a:r>
              <a:rPr lang="pt-BR" sz="2400" b="1" dirty="0" smtClean="0"/>
              <a:t>Dinâmico:</a:t>
            </a:r>
          </a:p>
          <a:p>
            <a:pPr algn="just"/>
            <a:r>
              <a:rPr lang="pt-BR" sz="2000" dirty="0" smtClean="0"/>
              <a:t>Representação de estados transicionais que simulam a dinâmica entre opções terapêuticas </a:t>
            </a:r>
            <a:r>
              <a:rPr lang="pt-BR" sz="2000" dirty="0"/>
              <a:t>ou </a:t>
            </a:r>
            <a:r>
              <a:rPr lang="pt-BR" sz="2000" dirty="0" smtClean="0"/>
              <a:t>estados </a:t>
            </a:r>
            <a:r>
              <a:rPr lang="pt-BR" sz="2000" dirty="0"/>
              <a:t>de </a:t>
            </a:r>
            <a:r>
              <a:rPr lang="pt-BR" sz="2000" dirty="0" smtClean="0"/>
              <a:t>saúde ao longo do tempo.</a:t>
            </a:r>
          </a:p>
          <a:p>
            <a:pPr lvl="1" algn="just"/>
            <a:r>
              <a:rPr lang="pt-BR" sz="2000" dirty="0" smtClean="0"/>
              <a:t>Ex.: </a:t>
            </a:r>
            <a:r>
              <a:rPr lang="pt-BR" sz="2000" dirty="0" err="1" smtClean="0"/>
              <a:t>Markov</a:t>
            </a:r>
            <a:r>
              <a:rPr lang="pt-BR" sz="2000" dirty="0" smtClean="0"/>
              <a:t>, Simulação de eventos discretos</a:t>
            </a:r>
            <a:endParaRPr lang="pt-BR" sz="2000" dirty="0"/>
          </a:p>
          <a:p>
            <a:pPr lvl="1" algn="just">
              <a:buNone/>
            </a:pPr>
            <a:endParaRPr lang="pt-BR" sz="1800" dirty="0" smtClean="0"/>
          </a:p>
          <a:p>
            <a:pPr lvl="1" algn="just">
              <a:buNone/>
            </a:pPr>
            <a:r>
              <a:rPr lang="pt-BR" sz="1800" dirty="0" smtClean="0"/>
              <a:t>    </a:t>
            </a:r>
            <a:endParaRPr lang="pt-BR" sz="2000" dirty="0" smtClean="0"/>
          </a:p>
        </p:txBody>
      </p:sp>
    </p:spTree>
    <p:extLst>
      <p:ext uri="{BB962C8B-B14F-4D97-AF65-F5344CB8AC3E}">
        <p14:creationId xmlns:p14="http://schemas.microsoft.com/office/powerpoint/2010/main" val="3191164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332656"/>
            <a:ext cx="8229600" cy="868958"/>
          </a:xfrm>
        </p:spPr>
        <p:txBody>
          <a:bodyPr>
            <a:normAutofit/>
          </a:bodyPr>
          <a:lstStyle/>
          <a:p>
            <a:r>
              <a:rPr lang="pt-BR" sz="3200" dirty="0" smtClean="0"/>
              <a:t>Recomendações para uma AIO</a:t>
            </a:r>
            <a:endParaRPr lang="pt-BR" sz="3200" dirty="0"/>
          </a:p>
        </p:txBody>
      </p:sp>
      <p:sp>
        <p:nvSpPr>
          <p:cNvPr id="3" name="Espaço Reservado para Conteúdo 2"/>
          <p:cNvSpPr>
            <a:spLocks noGrp="1"/>
          </p:cNvSpPr>
          <p:nvPr>
            <p:ph idx="1"/>
          </p:nvPr>
        </p:nvSpPr>
        <p:spPr>
          <a:xfrm>
            <a:off x="611560" y="1999381"/>
            <a:ext cx="8085584" cy="4525963"/>
          </a:xfrm>
        </p:spPr>
        <p:txBody>
          <a:bodyPr>
            <a:normAutofit/>
          </a:bodyPr>
          <a:lstStyle/>
          <a:p>
            <a:pPr marL="0" indent="0" algn="just">
              <a:lnSpc>
                <a:spcPct val="100000"/>
              </a:lnSpc>
              <a:spcBef>
                <a:spcPts val="1200"/>
              </a:spcBef>
              <a:spcAft>
                <a:spcPts val="600"/>
              </a:spcAft>
              <a:buNone/>
            </a:pPr>
            <a:r>
              <a:rPr lang="pt-BR" sz="2400" b="1" dirty="0" smtClean="0"/>
              <a:t>6. CUSTOS:</a:t>
            </a:r>
          </a:p>
          <a:p>
            <a:pPr algn="just">
              <a:lnSpc>
                <a:spcPct val="100000"/>
              </a:lnSpc>
              <a:spcBef>
                <a:spcPts val="1200"/>
              </a:spcBef>
              <a:spcAft>
                <a:spcPts val="600"/>
              </a:spcAft>
            </a:pPr>
            <a:r>
              <a:rPr lang="pt-BR" sz="2000" dirty="0" smtClean="0"/>
              <a:t>Devem ser claramente descritos e justificados refletindo a perspectiva do gestor do orçamento. </a:t>
            </a:r>
          </a:p>
          <a:p>
            <a:pPr algn="just">
              <a:lnSpc>
                <a:spcPct val="100000"/>
              </a:lnSpc>
              <a:spcBef>
                <a:spcPts val="1200"/>
              </a:spcBef>
              <a:spcAft>
                <a:spcPts val="600"/>
              </a:spcAft>
            </a:pPr>
            <a:r>
              <a:rPr lang="pt-BR" sz="2000" dirty="0" smtClean="0"/>
              <a:t>Pacote terapêutico - custos diretos associados ao uso da tecnologia               (internações, evento adverso,  medicamento adjuvante). </a:t>
            </a:r>
          </a:p>
          <a:p>
            <a:pPr algn="just">
              <a:lnSpc>
                <a:spcPct val="100000"/>
              </a:lnSpc>
              <a:spcBef>
                <a:spcPts val="1200"/>
              </a:spcBef>
              <a:spcAft>
                <a:spcPts val="600"/>
              </a:spcAft>
            </a:pPr>
            <a:r>
              <a:rPr lang="pt-BR" dirty="0" smtClean="0"/>
              <a:t>Inflação e taxa de descontos – não são recomendados. AIO fornece informações para um planejamento financeiro presente, que não sofrerá reajustes em um horizonte temporal curto. </a:t>
            </a:r>
            <a:endParaRPr lang="pt-BR" dirty="0" smtClean="0"/>
          </a:p>
          <a:p>
            <a:pPr algn="just">
              <a:lnSpc>
                <a:spcPct val="100000"/>
              </a:lnSpc>
              <a:spcBef>
                <a:spcPts val="1200"/>
              </a:spcBef>
              <a:spcAft>
                <a:spcPts val="600"/>
              </a:spcAft>
            </a:pPr>
            <a:r>
              <a:rPr lang="pt-BR" sz="1800" i="1" dirty="0" smtClean="0"/>
              <a:t>Market </a:t>
            </a:r>
            <a:r>
              <a:rPr lang="pt-BR" sz="1800" i="1" dirty="0" err="1" smtClean="0"/>
              <a:t>Share</a:t>
            </a:r>
            <a:r>
              <a:rPr lang="pt-BR" sz="1800" dirty="0" smtClean="0"/>
              <a:t> –  quota do mercado</a:t>
            </a:r>
            <a:endParaRPr lang="pt-BR" sz="1800" dirty="0" smtClean="0"/>
          </a:p>
          <a:p>
            <a:pPr marL="0" indent="0" algn="just">
              <a:lnSpc>
                <a:spcPct val="100000"/>
              </a:lnSpc>
              <a:spcBef>
                <a:spcPts val="1200"/>
              </a:spcBef>
              <a:spcAft>
                <a:spcPts val="600"/>
              </a:spcAft>
              <a:buNone/>
            </a:pPr>
            <a:endParaRPr lang="pt-BR" sz="2400" dirty="0" smtClean="0"/>
          </a:p>
        </p:txBody>
      </p:sp>
    </p:spTree>
    <p:extLst>
      <p:ext uri="{BB962C8B-B14F-4D97-AF65-F5344CB8AC3E}">
        <p14:creationId xmlns:p14="http://schemas.microsoft.com/office/powerpoint/2010/main" val="2571707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332656"/>
            <a:ext cx="8229600" cy="868958"/>
          </a:xfrm>
        </p:spPr>
        <p:txBody>
          <a:bodyPr>
            <a:normAutofit/>
          </a:bodyPr>
          <a:lstStyle/>
          <a:p>
            <a:r>
              <a:rPr lang="pt-BR" sz="3200" dirty="0" smtClean="0"/>
              <a:t>Recomendações para uma AIO</a:t>
            </a:r>
            <a:endParaRPr lang="pt-BR" sz="3200" dirty="0"/>
          </a:p>
        </p:txBody>
      </p:sp>
      <p:sp>
        <p:nvSpPr>
          <p:cNvPr id="3" name="Espaço Reservado para Conteúdo 2"/>
          <p:cNvSpPr>
            <a:spLocks noGrp="1"/>
          </p:cNvSpPr>
          <p:nvPr>
            <p:ph idx="1"/>
          </p:nvPr>
        </p:nvSpPr>
        <p:spPr>
          <a:xfrm>
            <a:off x="467544" y="1988840"/>
            <a:ext cx="8085584" cy="4104456"/>
          </a:xfrm>
        </p:spPr>
        <p:txBody>
          <a:bodyPr>
            <a:normAutofit/>
          </a:bodyPr>
          <a:lstStyle/>
          <a:p>
            <a:pPr marL="0" indent="0" algn="just">
              <a:lnSpc>
                <a:spcPct val="100000"/>
              </a:lnSpc>
              <a:spcBef>
                <a:spcPts val="1200"/>
              </a:spcBef>
              <a:spcAft>
                <a:spcPts val="600"/>
              </a:spcAft>
              <a:buNone/>
            </a:pPr>
            <a:r>
              <a:rPr lang="pt-BR" sz="2400" b="1" dirty="0"/>
              <a:t>7</a:t>
            </a:r>
            <a:r>
              <a:rPr lang="pt-BR" sz="2400" b="1" dirty="0" smtClean="0"/>
              <a:t>. ANÁLISE DE SENSIBILIDADE:</a:t>
            </a:r>
          </a:p>
          <a:p>
            <a:pPr algn="just">
              <a:lnSpc>
                <a:spcPct val="100000"/>
              </a:lnSpc>
              <a:spcBef>
                <a:spcPts val="1200"/>
              </a:spcBef>
              <a:spcAft>
                <a:spcPts val="600"/>
              </a:spcAft>
            </a:pPr>
            <a:r>
              <a:rPr lang="pt-BR" sz="2000" dirty="0" smtClean="0"/>
              <a:t>Teste de validação da robustez dos resultados avaliando as incertezas na estimação dos parâmetros. </a:t>
            </a:r>
            <a:r>
              <a:rPr lang="pt-BR" sz="2000" dirty="0"/>
              <a:t>V</a:t>
            </a:r>
            <a:r>
              <a:rPr lang="pt-BR" sz="2000" dirty="0" smtClean="0"/>
              <a:t>erifica se o modelo previu adequadamente o comportamento dos valores estimados. </a:t>
            </a:r>
          </a:p>
          <a:p>
            <a:pPr algn="just">
              <a:lnSpc>
                <a:spcPct val="100000"/>
              </a:lnSpc>
              <a:spcBef>
                <a:spcPts val="1200"/>
              </a:spcBef>
              <a:spcAft>
                <a:spcPts val="600"/>
              </a:spcAft>
            </a:pPr>
            <a:r>
              <a:rPr lang="pt-BR" sz="2000" dirty="0" smtClean="0"/>
              <a:t>As simulações podem refletir um comportamento real dos dados. </a:t>
            </a:r>
          </a:p>
          <a:p>
            <a:pPr algn="just">
              <a:lnSpc>
                <a:spcPct val="100000"/>
              </a:lnSpc>
              <a:spcBef>
                <a:spcPts val="1200"/>
              </a:spcBef>
              <a:spcAft>
                <a:spcPts val="600"/>
              </a:spcAft>
            </a:pPr>
            <a:r>
              <a:rPr lang="pt-BR" sz="2000" dirty="0" smtClean="0"/>
              <a:t>Não é uma etapa obrigatória. </a:t>
            </a:r>
            <a:endParaRPr lang="pt-BR" sz="2000" dirty="0"/>
          </a:p>
          <a:p>
            <a:pPr lvl="1" algn="just">
              <a:lnSpc>
                <a:spcPct val="100000"/>
              </a:lnSpc>
              <a:spcBef>
                <a:spcPts val="1200"/>
              </a:spcBef>
              <a:spcAft>
                <a:spcPts val="600"/>
              </a:spcAft>
            </a:pPr>
            <a:r>
              <a:rPr lang="pt-BR" sz="2000" dirty="0" smtClean="0"/>
              <a:t>Ex.: </a:t>
            </a:r>
            <a:r>
              <a:rPr lang="pt-BR" sz="2000" dirty="0" err="1" smtClean="0"/>
              <a:t>univariada</a:t>
            </a:r>
            <a:r>
              <a:rPr lang="pt-BR" sz="2000" dirty="0" smtClean="0"/>
              <a:t>, multivariada, probabilística</a:t>
            </a:r>
            <a:r>
              <a:rPr lang="pt-BR" sz="2000" dirty="0"/>
              <a:t> </a:t>
            </a:r>
            <a:r>
              <a:rPr lang="pt-BR" sz="2000" dirty="0" smtClean="0"/>
              <a:t>ou por cenários</a:t>
            </a:r>
          </a:p>
        </p:txBody>
      </p:sp>
    </p:spTree>
    <p:extLst>
      <p:ext uri="{BB962C8B-B14F-4D97-AF65-F5344CB8AC3E}">
        <p14:creationId xmlns:p14="http://schemas.microsoft.com/office/powerpoint/2010/main" val="304578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511106339"/>
              </p:ext>
            </p:extLst>
          </p:nvPr>
        </p:nvGraphicFramePr>
        <p:xfrm>
          <a:off x="251520" y="1043609"/>
          <a:ext cx="8568952" cy="5500276"/>
        </p:xfrm>
        <a:graphic>
          <a:graphicData uri="http://schemas.openxmlformats.org/drawingml/2006/table">
            <a:tbl>
              <a:tblPr firstRow="1" bandRow="1">
                <a:tableStyleId>{00A15C55-8517-42AA-B614-E9B94910E393}</a:tableStyleId>
              </a:tblPr>
              <a:tblGrid>
                <a:gridCol w="2016224"/>
                <a:gridCol w="3096344"/>
                <a:gridCol w="3456384"/>
              </a:tblGrid>
              <a:tr h="440813">
                <a:tc>
                  <a:txBody>
                    <a:bodyPr/>
                    <a:lstStyle/>
                    <a:p>
                      <a:r>
                        <a:rPr lang="pt-BR" sz="1800" dirty="0" smtClean="0"/>
                        <a:t>Características </a:t>
                      </a:r>
                      <a:endParaRPr lang="pt-BR" sz="1800" dirty="0"/>
                    </a:p>
                  </a:txBody>
                  <a:tcPr/>
                </a:tc>
                <a:tc>
                  <a:txBody>
                    <a:bodyPr/>
                    <a:lstStyle/>
                    <a:p>
                      <a:r>
                        <a:rPr lang="pt-BR" sz="1800" dirty="0" smtClean="0"/>
                        <a:t> Custo efetividade </a:t>
                      </a:r>
                      <a:endParaRPr lang="pt-BR" sz="1800" dirty="0"/>
                    </a:p>
                  </a:txBody>
                  <a:tcPr/>
                </a:tc>
                <a:tc>
                  <a:txBody>
                    <a:bodyPr/>
                    <a:lstStyle/>
                    <a:p>
                      <a:r>
                        <a:rPr lang="pt-BR" sz="1800" dirty="0" smtClean="0"/>
                        <a:t>Impacto Orçamentário</a:t>
                      </a:r>
                      <a:endParaRPr lang="pt-BR" sz="1800" dirty="0"/>
                    </a:p>
                  </a:txBody>
                  <a:tcPr/>
                </a:tc>
              </a:tr>
              <a:tr h="560039">
                <a:tc>
                  <a:txBody>
                    <a:bodyPr/>
                    <a:lstStyle/>
                    <a:p>
                      <a:r>
                        <a:rPr lang="pt-BR" sz="1600" dirty="0" smtClean="0"/>
                        <a:t>Perspectiva</a:t>
                      </a:r>
                      <a:r>
                        <a:rPr lang="pt-BR" sz="1600" baseline="0" dirty="0" smtClean="0"/>
                        <a:t> </a:t>
                      </a:r>
                    </a:p>
                  </a:txBody>
                  <a:tcPr/>
                </a:tc>
                <a:tc>
                  <a:txBody>
                    <a:bodyPr/>
                    <a:lstStyle/>
                    <a:p>
                      <a:r>
                        <a:rPr lang="pt-BR" sz="1600" dirty="0" smtClean="0"/>
                        <a:t>Sociedade</a:t>
                      </a:r>
                      <a:endParaRPr lang="pt-BR" sz="1600" dirty="0"/>
                    </a:p>
                  </a:txBody>
                  <a:tcPr/>
                </a:tc>
                <a:tc>
                  <a:txBody>
                    <a:bodyPr/>
                    <a:lstStyle/>
                    <a:p>
                      <a:r>
                        <a:rPr lang="pt-BR" sz="1600" dirty="0" smtClean="0"/>
                        <a:t>Detentor do orçamento</a:t>
                      </a:r>
                      <a:endParaRPr lang="pt-BR" sz="1600" dirty="0"/>
                    </a:p>
                  </a:txBody>
                  <a:tcPr/>
                </a:tc>
              </a:tr>
              <a:tr h="675913">
                <a:tc>
                  <a:txBody>
                    <a:bodyPr/>
                    <a:lstStyle/>
                    <a:p>
                      <a:r>
                        <a:rPr lang="pt-BR" sz="1600" dirty="0" smtClean="0"/>
                        <a:t>Unidade de</a:t>
                      </a:r>
                      <a:r>
                        <a:rPr lang="pt-BR" sz="1600" baseline="0" dirty="0" smtClean="0"/>
                        <a:t> resultado </a:t>
                      </a:r>
                      <a:r>
                        <a:rPr lang="pt-BR" sz="1600" dirty="0" smtClean="0"/>
                        <a:t> </a:t>
                      </a:r>
                      <a:endParaRPr lang="pt-BR" sz="1600" dirty="0"/>
                    </a:p>
                  </a:txBody>
                  <a:tcPr/>
                </a:tc>
                <a:tc>
                  <a:txBody>
                    <a:bodyPr/>
                    <a:lstStyle/>
                    <a:p>
                      <a:r>
                        <a:rPr lang="pt-BR" sz="1600" dirty="0" smtClean="0"/>
                        <a:t>Custo por benefício -</a:t>
                      </a:r>
                      <a:r>
                        <a:rPr lang="pt-BR" sz="1600" baseline="0" dirty="0" smtClean="0"/>
                        <a:t> individual ($ por anos de vida salvo)</a:t>
                      </a:r>
                      <a:endParaRPr lang="pt-BR" sz="1600" dirty="0"/>
                    </a:p>
                  </a:txBody>
                  <a:tcPr/>
                </a:tc>
                <a:tc>
                  <a:txBody>
                    <a:bodyPr/>
                    <a:lstStyle/>
                    <a:p>
                      <a:r>
                        <a:rPr lang="pt-BR" sz="1600" dirty="0" smtClean="0"/>
                        <a:t>Custo absoluto - populacional </a:t>
                      </a:r>
                      <a:endParaRPr lang="pt-BR" sz="1600" dirty="0"/>
                    </a:p>
                  </a:txBody>
                  <a:tcPr/>
                </a:tc>
              </a:tr>
              <a:tr h="739120">
                <a:tc>
                  <a:txBody>
                    <a:bodyPr/>
                    <a:lstStyle/>
                    <a:p>
                      <a:r>
                        <a:rPr lang="pt-BR" sz="1600" dirty="0" smtClean="0"/>
                        <a:t>Comparação </a:t>
                      </a:r>
                      <a:endParaRPr lang="pt-BR" sz="1600" dirty="0"/>
                    </a:p>
                  </a:txBody>
                  <a:tcPr/>
                </a:tc>
                <a:tc>
                  <a:txBody>
                    <a:bodyPr/>
                    <a:lstStyle/>
                    <a:p>
                      <a:r>
                        <a:rPr lang="pt-BR" sz="1600" dirty="0" smtClean="0"/>
                        <a:t>Tecnologia será</a:t>
                      </a:r>
                      <a:r>
                        <a:rPr lang="pt-BR" sz="1600" baseline="0" dirty="0" smtClean="0"/>
                        <a:t> utilizada para toda a população da coorte.</a:t>
                      </a:r>
                      <a:endParaRPr lang="pt-BR" sz="1600" dirty="0"/>
                    </a:p>
                  </a:txBody>
                  <a:tcPr/>
                </a:tc>
                <a:tc>
                  <a:txBody>
                    <a:bodyPr/>
                    <a:lstStyle/>
                    <a:p>
                      <a:r>
                        <a:rPr lang="pt-BR" sz="1600" dirty="0" smtClean="0"/>
                        <a:t>Cenários -</a:t>
                      </a:r>
                      <a:r>
                        <a:rPr lang="pt-BR" sz="1600" baseline="0" dirty="0" smtClean="0"/>
                        <a:t> permitem projetar o grau de incorporação da tecnologia.</a:t>
                      </a:r>
                      <a:endParaRPr lang="pt-BR" sz="1600" dirty="0"/>
                    </a:p>
                  </a:txBody>
                  <a:tcPr/>
                </a:tc>
              </a:tr>
              <a:tr h="1337658">
                <a:tc>
                  <a:txBody>
                    <a:bodyPr/>
                    <a:lstStyle/>
                    <a:p>
                      <a:r>
                        <a:rPr lang="pt-BR" sz="1600" dirty="0" smtClean="0"/>
                        <a:t>População</a:t>
                      </a:r>
                      <a:r>
                        <a:rPr lang="pt-BR" sz="1600" baseline="0" dirty="0" smtClean="0"/>
                        <a:t> </a:t>
                      </a:r>
                      <a:endParaRPr lang="pt-BR" sz="1600" dirty="0"/>
                    </a:p>
                  </a:txBody>
                  <a:tcPr/>
                </a:tc>
                <a:tc>
                  <a:txBody>
                    <a:bodyPr/>
                    <a:lstStyle/>
                    <a:p>
                      <a:r>
                        <a:rPr lang="pt-BR" sz="1600" dirty="0" smtClean="0"/>
                        <a:t>Fechada</a:t>
                      </a:r>
                      <a:r>
                        <a:rPr lang="pt-BR" sz="1600" baseline="0" dirty="0" smtClean="0"/>
                        <a:t> - </a:t>
                      </a:r>
                      <a:r>
                        <a:rPr lang="pt-BR" sz="1600" dirty="0" smtClean="0"/>
                        <a:t>Coorte definida de indivíduos.</a:t>
                      </a:r>
                      <a:endParaRPr lang="pt-BR" sz="1600" dirty="0"/>
                    </a:p>
                  </a:txBody>
                  <a:tcPr/>
                </a:tc>
                <a:tc>
                  <a:txBody>
                    <a:bodyPr/>
                    <a:lstStyle/>
                    <a:p>
                      <a:r>
                        <a:rPr lang="pt-BR" sz="1600" dirty="0" smtClean="0"/>
                        <a:t>Indivíduos</a:t>
                      </a:r>
                      <a:r>
                        <a:rPr lang="pt-BR" sz="1600" baseline="0" dirty="0" smtClean="0"/>
                        <a:t> incluídos ou excluídos ao longo do tempo de acordo com a taxa de incorporação, incidência da doença, indicações de tratamento e efeito na sobrevida. </a:t>
                      </a:r>
                      <a:endParaRPr lang="pt-BR" sz="1600" dirty="0"/>
                    </a:p>
                  </a:txBody>
                  <a:tcPr/>
                </a:tc>
              </a:tr>
              <a:tr h="432048">
                <a:tc>
                  <a:txBody>
                    <a:bodyPr/>
                    <a:lstStyle/>
                    <a:p>
                      <a:r>
                        <a:rPr lang="pt-BR" sz="1600" dirty="0" smtClean="0"/>
                        <a:t>Generalização</a:t>
                      </a:r>
                      <a:r>
                        <a:rPr lang="pt-BR" sz="1600" baseline="0" dirty="0" smtClean="0"/>
                        <a:t> dos Resultados </a:t>
                      </a:r>
                      <a:endParaRPr lang="pt-BR" sz="1600" dirty="0"/>
                    </a:p>
                  </a:txBody>
                  <a:tcPr/>
                </a:tc>
                <a:tc>
                  <a:txBody>
                    <a:bodyPr/>
                    <a:lstStyle/>
                    <a:p>
                      <a:r>
                        <a:rPr lang="pt-BR" sz="1600" dirty="0" smtClean="0"/>
                        <a:t>Possível com limitações </a:t>
                      </a:r>
                      <a:endParaRPr lang="pt-BR" sz="1600" dirty="0"/>
                    </a:p>
                  </a:txBody>
                  <a:tcPr/>
                </a:tc>
                <a:tc>
                  <a:txBody>
                    <a:bodyPr/>
                    <a:lstStyle/>
                    <a:p>
                      <a:r>
                        <a:rPr lang="pt-BR" sz="1600" dirty="0" smtClean="0"/>
                        <a:t>Inadequado – são elaborados para circunstâncias específicas </a:t>
                      </a:r>
                      <a:endParaRPr lang="pt-BR" sz="1600" dirty="0"/>
                    </a:p>
                  </a:txBody>
                  <a:tcPr/>
                </a:tc>
              </a:tr>
              <a:tr h="495468">
                <a:tc>
                  <a:txBody>
                    <a:bodyPr/>
                    <a:lstStyle/>
                    <a:p>
                      <a:r>
                        <a:rPr lang="pt-BR" sz="1600" dirty="0" smtClean="0"/>
                        <a:t>Horizonte</a:t>
                      </a:r>
                      <a:r>
                        <a:rPr lang="pt-BR" sz="1600" baseline="0" dirty="0" smtClean="0"/>
                        <a:t> temporal </a:t>
                      </a:r>
                      <a:endParaRPr lang="pt-BR" sz="1600" dirty="0"/>
                    </a:p>
                  </a:txBody>
                  <a:tcPr/>
                </a:tc>
                <a:tc>
                  <a:txBody>
                    <a:bodyPr/>
                    <a:lstStyle/>
                    <a:p>
                      <a:r>
                        <a:rPr lang="pt-BR" sz="1600" dirty="0" smtClean="0"/>
                        <a:t>Tod</a:t>
                      </a:r>
                      <a:r>
                        <a:rPr lang="pt-BR" sz="1600" baseline="0" dirty="0" smtClean="0"/>
                        <a:t>o o tempo de vida </a:t>
                      </a:r>
                      <a:endParaRPr lang="pt-BR" sz="1600" dirty="0"/>
                    </a:p>
                  </a:txBody>
                  <a:tcPr/>
                </a:tc>
                <a:tc>
                  <a:txBody>
                    <a:bodyPr/>
                    <a:lstStyle/>
                    <a:p>
                      <a:r>
                        <a:rPr lang="pt-BR" sz="1600" dirty="0" smtClean="0"/>
                        <a:t>Conveniência do gestor (1-5 anos)</a:t>
                      </a:r>
                      <a:endParaRPr lang="pt-BR" sz="1600" dirty="0"/>
                    </a:p>
                  </a:txBody>
                  <a:tcPr/>
                </a:tc>
              </a:tr>
              <a:tr h="672145">
                <a:tc>
                  <a:txBody>
                    <a:bodyPr/>
                    <a:lstStyle/>
                    <a:p>
                      <a:r>
                        <a:rPr lang="pt-BR" sz="1600" dirty="0" smtClean="0"/>
                        <a:t>Taxa de desconto </a:t>
                      </a:r>
                      <a:endParaRPr lang="pt-BR" sz="1600" dirty="0"/>
                    </a:p>
                  </a:txBody>
                  <a:tcPr/>
                </a:tc>
                <a:tc>
                  <a:txBody>
                    <a:bodyPr/>
                    <a:lstStyle/>
                    <a:p>
                      <a:r>
                        <a:rPr lang="pt-BR" sz="1600" dirty="0" smtClean="0"/>
                        <a:t>Recomendada</a:t>
                      </a:r>
                      <a:r>
                        <a:rPr lang="pt-BR" sz="1600" baseline="0" dirty="0" smtClean="0"/>
                        <a:t> </a:t>
                      </a:r>
                      <a:endParaRPr lang="pt-BR" sz="1600" dirty="0"/>
                    </a:p>
                  </a:txBody>
                  <a:tcPr/>
                </a:tc>
                <a:tc>
                  <a:txBody>
                    <a:bodyPr/>
                    <a:lstStyle/>
                    <a:p>
                      <a:r>
                        <a:rPr lang="pt-BR" sz="1600" dirty="0" smtClean="0"/>
                        <a:t>Não recomendada </a:t>
                      </a:r>
                      <a:endParaRPr lang="pt-BR" sz="1600" dirty="0"/>
                    </a:p>
                  </a:txBody>
                  <a:tcPr/>
                </a:tc>
              </a:tr>
            </a:tbl>
          </a:graphicData>
        </a:graphic>
      </p:graphicFrame>
      <p:sp>
        <p:nvSpPr>
          <p:cNvPr id="4" name="Título 1"/>
          <p:cNvSpPr txBox="1">
            <a:spLocks/>
          </p:cNvSpPr>
          <p:nvPr/>
        </p:nvSpPr>
        <p:spPr>
          <a:xfrm>
            <a:off x="611560" y="332656"/>
            <a:ext cx="7772400" cy="78296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pt-BR" sz="3200" smtClean="0"/>
              <a:t>ACE x AIO</a:t>
            </a:r>
            <a:endParaRPr lang="pt-BR" sz="3200" dirty="0"/>
          </a:p>
        </p:txBody>
      </p:sp>
    </p:spTree>
    <p:extLst>
      <p:ext uri="{BB962C8B-B14F-4D97-AF65-F5344CB8AC3E}">
        <p14:creationId xmlns:p14="http://schemas.microsoft.com/office/powerpoint/2010/main" val="613224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CONSULTA DE PREÇOS </a:t>
            </a:r>
            <a:endParaRPr lang="pt-BR" dirty="0"/>
          </a:p>
        </p:txBody>
      </p:sp>
    </p:spTree>
    <p:extLst>
      <p:ext uri="{BB962C8B-B14F-4D97-AF65-F5344CB8AC3E}">
        <p14:creationId xmlns:p14="http://schemas.microsoft.com/office/powerpoint/2010/main" val="442330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smtClean="0"/>
              <a:t>Custos em Saúde – Fontes de Dados </a:t>
            </a:r>
            <a:endParaRPr lang="pt-BR" sz="3600" dirty="0"/>
          </a:p>
        </p:txBody>
      </p:sp>
      <p:sp>
        <p:nvSpPr>
          <p:cNvPr id="3" name="Espaço Reservado para Conteúdo 2"/>
          <p:cNvSpPr>
            <a:spLocks noGrp="1"/>
          </p:cNvSpPr>
          <p:nvPr>
            <p:ph idx="1"/>
          </p:nvPr>
        </p:nvSpPr>
        <p:spPr>
          <a:xfrm>
            <a:off x="611560" y="1600200"/>
            <a:ext cx="8064896" cy="4525963"/>
          </a:xfrm>
        </p:spPr>
        <p:txBody>
          <a:bodyPr>
            <a:normAutofit/>
          </a:bodyPr>
          <a:lstStyle/>
          <a:p>
            <a:pPr marL="0" indent="0" algn="just">
              <a:buNone/>
            </a:pPr>
            <a:r>
              <a:rPr lang="pt-BR" sz="2400" dirty="0" smtClean="0"/>
              <a:t>Perspectiva SUS</a:t>
            </a:r>
          </a:p>
          <a:p>
            <a:pPr algn="just"/>
            <a:r>
              <a:rPr lang="pt-BR" sz="2400" dirty="0" err="1"/>
              <a:t>Comprasnet</a:t>
            </a:r>
            <a:r>
              <a:rPr lang="pt-BR" sz="2400" dirty="0"/>
              <a:t> </a:t>
            </a:r>
            <a:r>
              <a:rPr lang="pt-BR" sz="2400" dirty="0" smtClean="0"/>
              <a:t>– Portal de compras do Governo Federal. </a:t>
            </a:r>
            <a:endParaRPr lang="pt-BR" sz="2400" dirty="0"/>
          </a:p>
          <a:p>
            <a:pPr algn="just"/>
            <a:r>
              <a:rPr lang="pt-BR" sz="2400" dirty="0" smtClean="0"/>
              <a:t>Sistema </a:t>
            </a:r>
            <a:r>
              <a:rPr lang="pt-BR" sz="2400" dirty="0"/>
              <a:t>de Gerenciamento da Tabela de Procedimentos, Medicamentos e OPM </a:t>
            </a:r>
            <a:r>
              <a:rPr lang="pt-BR" sz="2400" dirty="0" smtClean="0"/>
              <a:t>(SIGTAP) - tabela de reembolso do  SUS por AIH faturada.</a:t>
            </a:r>
          </a:p>
          <a:p>
            <a:pPr algn="just"/>
            <a:r>
              <a:rPr lang="pt-BR" sz="2400" dirty="0" smtClean="0"/>
              <a:t>Banco de Preços em Saúde (BPS) – Material e medicamentos  de compras (Privado e Ministério da Saúde)</a:t>
            </a:r>
          </a:p>
          <a:p>
            <a:pPr algn="just"/>
            <a:r>
              <a:rPr lang="pt-BR" sz="2400" dirty="0" smtClean="0"/>
              <a:t>Câmara de Regulação do Mercado de Medicamentos (CMED) - laboratórios farmacêuticos (genérico e comercial)</a:t>
            </a:r>
          </a:p>
          <a:p>
            <a:pPr marL="0" indent="0" algn="just">
              <a:buNone/>
            </a:pPr>
            <a:endParaRPr lang="pt-BR" sz="2400" dirty="0" smtClean="0"/>
          </a:p>
          <a:p>
            <a:pPr algn="just"/>
            <a:endParaRPr lang="pt-BR" sz="2400" dirty="0"/>
          </a:p>
          <a:p>
            <a:pPr algn="just"/>
            <a:endParaRPr lang="pt-BR" sz="2400" dirty="0" smtClean="0"/>
          </a:p>
          <a:p>
            <a:pPr algn="just"/>
            <a:endParaRPr lang="pt-BR" sz="2400" dirty="0"/>
          </a:p>
          <a:p>
            <a:pPr algn="just"/>
            <a:endParaRPr lang="pt-BR" sz="2400" dirty="0" smtClean="0"/>
          </a:p>
        </p:txBody>
      </p:sp>
    </p:spTree>
    <p:extLst>
      <p:ext uri="{BB962C8B-B14F-4D97-AF65-F5344CB8AC3E}">
        <p14:creationId xmlns:p14="http://schemas.microsoft.com/office/powerpoint/2010/main" val="250470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476672"/>
            <a:ext cx="7406640" cy="1356360"/>
          </a:xfrm>
        </p:spPr>
        <p:txBody>
          <a:bodyPr>
            <a:normAutofit/>
          </a:bodyPr>
          <a:lstStyle/>
          <a:p>
            <a:r>
              <a:rPr lang="pt-BR" sz="3600" dirty="0" smtClean="0"/>
              <a:t>Custos em Saúde – Fontes de Dados </a:t>
            </a:r>
            <a:endParaRPr lang="pt-BR" sz="3600" dirty="0"/>
          </a:p>
        </p:txBody>
      </p:sp>
      <p:sp>
        <p:nvSpPr>
          <p:cNvPr id="3" name="Espaço Reservado para Conteúdo 2"/>
          <p:cNvSpPr>
            <a:spLocks noGrp="1"/>
          </p:cNvSpPr>
          <p:nvPr>
            <p:ph idx="1"/>
          </p:nvPr>
        </p:nvSpPr>
        <p:spPr>
          <a:xfrm>
            <a:off x="611560" y="1600200"/>
            <a:ext cx="8075240" cy="4525963"/>
          </a:xfrm>
        </p:spPr>
        <p:txBody>
          <a:bodyPr>
            <a:normAutofit/>
          </a:bodyPr>
          <a:lstStyle/>
          <a:p>
            <a:pPr marL="0" indent="0" algn="just">
              <a:buNone/>
            </a:pPr>
            <a:endParaRPr lang="pt-BR" sz="2400" dirty="0" smtClean="0"/>
          </a:p>
          <a:p>
            <a:pPr marL="0" indent="0" algn="just">
              <a:buNone/>
            </a:pPr>
            <a:r>
              <a:rPr lang="pt-BR" sz="2400" dirty="0" smtClean="0"/>
              <a:t>Perspectiva </a:t>
            </a:r>
            <a:r>
              <a:rPr lang="pt-BR" sz="2400" dirty="0"/>
              <a:t>Setor Privado (Seguradoras de Saúde</a:t>
            </a:r>
            <a:r>
              <a:rPr lang="pt-BR" sz="2400" dirty="0" smtClean="0"/>
              <a:t>):</a:t>
            </a:r>
            <a:endParaRPr lang="pt-BR" sz="2400" dirty="0"/>
          </a:p>
          <a:p>
            <a:pPr algn="just"/>
            <a:r>
              <a:rPr lang="pt-BR" sz="2400" dirty="0"/>
              <a:t>SIMPRO  -  Referência nacional de preços de materiais médico-hospitalares (auditorias</a:t>
            </a:r>
            <a:r>
              <a:rPr lang="pt-BR" sz="2400" dirty="0" smtClean="0"/>
              <a:t>) </a:t>
            </a:r>
            <a:endParaRPr lang="pt-BR" sz="2400" dirty="0"/>
          </a:p>
          <a:p>
            <a:pPr algn="just"/>
            <a:r>
              <a:rPr lang="pt-BR" sz="2400" dirty="0" err="1"/>
              <a:t>Brasíndice</a:t>
            </a:r>
            <a:r>
              <a:rPr lang="pt-BR" sz="2400" dirty="0"/>
              <a:t> -  Referência nacional de preços de materiais médico-hospitalares </a:t>
            </a:r>
            <a:r>
              <a:rPr lang="pt-BR" sz="2400" dirty="0" smtClean="0"/>
              <a:t>praticados no mercado.</a:t>
            </a:r>
            <a:endParaRPr lang="pt-BR" sz="2400" dirty="0"/>
          </a:p>
          <a:p>
            <a:pPr algn="just"/>
            <a:endParaRPr lang="pt-BR" sz="2400" dirty="0" smtClean="0"/>
          </a:p>
          <a:p>
            <a:pPr marL="0" indent="0" algn="just">
              <a:buNone/>
            </a:pPr>
            <a:endParaRPr lang="pt-BR" sz="2400" dirty="0" smtClean="0"/>
          </a:p>
        </p:txBody>
      </p:sp>
    </p:spTree>
    <p:extLst>
      <p:ext uri="{BB962C8B-B14F-4D97-AF65-F5344CB8AC3E}">
        <p14:creationId xmlns:p14="http://schemas.microsoft.com/office/powerpoint/2010/main" val="1951323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COMPRASNET</a:t>
            </a:r>
            <a:endParaRPr lang="pt-BR" dirty="0"/>
          </a:p>
        </p:txBody>
      </p:sp>
      <p:sp>
        <p:nvSpPr>
          <p:cNvPr id="5" name="Espaço Reservado para Texto 4"/>
          <p:cNvSpPr>
            <a:spLocks noGrp="1"/>
          </p:cNvSpPr>
          <p:nvPr>
            <p:ph type="body" idx="1"/>
          </p:nvPr>
        </p:nvSpPr>
        <p:spPr/>
        <p:txBody>
          <a:bodyPr/>
          <a:lstStyle/>
          <a:p>
            <a:endParaRPr lang="pt-BR"/>
          </a:p>
        </p:txBody>
      </p:sp>
    </p:spTree>
    <p:extLst>
      <p:ext uri="{BB962C8B-B14F-4D97-AF65-F5344CB8AC3E}">
        <p14:creationId xmlns:p14="http://schemas.microsoft.com/office/powerpoint/2010/main" val="3843765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8640959" cy="6480720"/>
          </a:xfrm>
          <a:prstGeom prst="rect">
            <a:avLst/>
          </a:prstGeom>
          <a:noFill/>
          <a:ln>
            <a:noFill/>
          </a:ln>
        </p:spPr>
      </p:pic>
    </p:spTree>
    <p:extLst>
      <p:ext uri="{BB962C8B-B14F-4D97-AF65-F5344CB8AC3E}">
        <p14:creationId xmlns:p14="http://schemas.microsoft.com/office/powerpoint/2010/main" val="176503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476672"/>
            <a:ext cx="7772400" cy="864096"/>
          </a:xfrm>
        </p:spPr>
        <p:txBody>
          <a:bodyPr>
            <a:normAutofit/>
          </a:bodyPr>
          <a:lstStyle/>
          <a:p>
            <a:r>
              <a:rPr lang="pt-BR" sz="3600" dirty="0" smtClean="0"/>
              <a:t>Análise de Impacto Orçamentário</a:t>
            </a:r>
            <a:endParaRPr lang="pt-BR" sz="3600" dirty="0"/>
          </a:p>
        </p:txBody>
      </p:sp>
      <p:sp>
        <p:nvSpPr>
          <p:cNvPr id="3" name="Espaço Reservado para Conteúdo 2"/>
          <p:cNvSpPr>
            <a:spLocks noGrp="1"/>
          </p:cNvSpPr>
          <p:nvPr>
            <p:ph idx="1"/>
          </p:nvPr>
        </p:nvSpPr>
        <p:spPr>
          <a:xfrm>
            <a:off x="539552" y="1484784"/>
            <a:ext cx="8136904" cy="4861520"/>
          </a:xfrm>
        </p:spPr>
        <p:txBody>
          <a:bodyPr>
            <a:noAutofit/>
          </a:bodyPr>
          <a:lstStyle/>
          <a:p>
            <a:pPr algn="just">
              <a:lnSpc>
                <a:spcPct val="100000"/>
              </a:lnSpc>
              <a:spcBef>
                <a:spcPts val="1200"/>
              </a:spcBef>
              <a:spcAft>
                <a:spcPts val="1200"/>
              </a:spcAft>
              <a:buFont typeface="Wingdings" panose="05000000000000000000" pitchFamily="2" charset="2"/>
              <a:buChar char="§"/>
            </a:pPr>
            <a:r>
              <a:rPr lang="pt-BR" b="1" dirty="0"/>
              <a:t>O que é?</a:t>
            </a:r>
            <a:r>
              <a:rPr lang="pt-BR" dirty="0"/>
              <a:t> </a:t>
            </a:r>
            <a:r>
              <a:rPr lang="pt-BR" dirty="0" smtClean="0"/>
              <a:t>É uma ferramenta utilizada como análise complementar </a:t>
            </a:r>
            <a:r>
              <a:rPr lang="pt-BR" dirty="0"/>
              <a:t>à</a:t>
            </a:r>
            <a:r>
              <a:rPr lang="pt-BR" dirty="0" smtClean="0"/>
              <a:t> uma avaliação econômica (custo efetividade, custo utilidade ou custo benefício). </a:t>
            </a:r>
          </a:p>
          <a:p>
            <a:pPr algn="just">
              <a:lnSpc>
                <a:spcPct val="100000"/>
              </a:lnSpc>
              <a:spcBef>
                <a:spcPts val="1200"/>
              </a:spcBef>
              <a:spcAft>
                <a:spcPts val="1200"/>
              </a:spcAft>
              <a:buFont typeface="Wingdings" panose="05000000000000000000" pitchFamily="2" charset="2"/>
              <a:buChar char="§"/>
            </a:pPr>
            <a:r>
              <a:rPr lang="pt-BR" b="1" dirty="0" smtClean="0"/>
              <a:t>Objetivo</a:t>
            </a:r>
            <a:r>
              <a:rPr lang="pt-BR" dirty="0" smtClean="0"/>
              <a:t>: estimar as consequências financeiras da adoção de uma nova tecnologia/intervenção </a:t>
            </a:r>
            <a:r>
              <a:rPr lang="pt-BR" dirty="0"/>
              <a:t>para o tratamento de determinada condição de </a:t>
            </a:r>
            <a:r>
              <a:rPr lang="pt-BR" dirty="0" smtClean="0"/>
              <a:t>saúde dentro de um cenário definido , em um curto </a:t>
            </a:r>
            <a:r>
              <a:rPr lang="pt-BR" dirty="0"/>
              <a:t>prazo de </a:t>
            </a:r>
            <a:r>
              <a:rPr lang="pt-BR" dirty="0" smtClean="0"/>
              <a:t>tempo. </a:t>
            </a:r>
            <a:endParaRPr lang="pt-BR" b="1" dirty="0"/>
          </a:p>
          <a:p>
            <a:pPr algn="just">
              <a:lnSpc>
                <a:spcPct val="100000"/>
              </a:lnSpc>
              <a:spcBef>
                <a:spcPts val="1200"/>
              </a:spcBef>
              <a:spcAft>
                <a:spcPts val="1200"/>
              </a:spcAft>
              <a:buFont typeface="Wingdings" panose="05000000000000000000" pitchFamily="2" charset="2"/>
              <a:buChar char="§"/>
            </a:pPr>
            <a:r>
              <a:rPr lang="pt-BR" b="1" dirty="0" smtClean="0"/>
              <a:t>Por quê?  </a:t>
            </a:r>
            <a:r>
              <a:rPr lang="pt-BR" dirty="0" smtClean="0"/>
              <a:t>Recursos programados </a:t>
            </a:r>
            <a:r>
              <a:rPr lang="pt-BR" dirty="0"/>
              <a:t>e </a:t>
            </a:r>
            <a:r>
              <a:rPr lang="pt-BR" dirty="0" smtClean="0"/>
              <a:t>finitos</a:t>
            </a:r>
          </a:p>
          <a:p>
            <a:pPr algn="just">
              <a:lnSpc>
                <a:spcPct val="100000"/>
              </a:lnSpc>
              <a:spcBef>
                <a:spcPts val="1200"/>
              </a:spcBef>
              <a:spcAft>
                <a:spcPts val="1200"/>
              </a:spcAft>
              <a:buFont typeface="Wingdings" panose="05000000000000000000" pitchFamily="2" charset="2"/>
              <a:buChar char="§"/>
            </a:pPr>
            <a:r>
              <a:rPr lang="pt-BR" b="1" dirty="0" smtClean="0"/>
              <a:t>Para quem? </a:t>
            </a:r>
            <a:r>
              <a:rPr lang="pt-BR" dirty="0" smtClean="0"/>
              <a:t>Gestor (detentor do orçamento)</a:t>
            </a:r>
            <a:endParaRPr lang="pt-BR" dirty="0"/>
          </a:p>
          <a:p>
            <a:pPr marL="34290" indent="0" algn="ctr">
              <a:lnSpc>
                <a:spcPct val="150000"/>
              </a:lnSpc>
              <a:spcBef>
                <a:spcPts val="0"/>
              </a:spcBef>
              <a:buNone/>
            </a:pPr>
            <a:r>
              <a:rPr lang="pt-BR" b="1" dirty="0" smtClean="0">
                <a:solidFill>
                  <a:srgbClr val="FF0000"/>
                </a:solidFill>
              </a:rPr>
              <a:t>Essencial para os gestores em tomadas de decisão </a:t>
            </a:r>
          </a:p>
          <a:p>
            <a:pPr marL="34290" indent="0" algn="ctr">
              <a:lnSpc>
                <a:spcPct val="150000"/>
              </a:lnSpc>
              <a:spcBef>
                <a:spcPts val="0"/>
              </a:spcBef>
              <a:buNone/>
            </a:pPr>
            <a:r>
              <a:rPr lang="pt-BR" b="1" dirty="0" smtClean="0">
                <a:solidFill>
                  <a:srgbClr val="FF0000"/>
                </a:solidFill>
              </a:rPr>
              <a:t>para incorporação de tecnologias.</a:t>
            </a:r>
          </a:p>
          <a:p>
            <a:pPr algn="just">
              <a:lnSpc>
                <a:spcPct val="150000"/>
              </a:lnSpc>
              <a:spcBef>
                <a:spcPts val="0"/>
              </a:spcBef>
              <a:buFont typeface="Wingdings" panose="05000000000000000000" pitchFamily="2" charset="2"/>
              <a:buChar char="§"/>
            </a:pPr>
            <a:endParaRPr lang="pt-BR" b="1" dirty="0" smtClean="0"/>
          </a:p>
        </p:txBody>
      </p:sp>
    </p:spTree>
    <p:extLst>
      <p:ext uri="{BB962C8B-B14F-4D97-AF65-F5344CB8AC3E}">
        <p14:creationId xmlns:p14="http://schemas.microsoft.com/office/powerpoint/2010/main" val="2150303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8712968" cy="6408712"/>
          </a:xfrm>
          <a:prstGeom prst="rect">
            <a:avLst/>
          </a:prstGeom>
          <a:noFill/>
          <a:ln>
            <a:noFill/>
          </a:ln>
        </p:spPr>
      </p:pic>
      <p:sp>
        <p:nvSpPr>
          <p:cNvPr id="3" name="Seta para a direita 2"/>
          <p:cNvSpPr>
            <a:spLocks/>
          </p:cNvSpPr>
          <p:nvPr/>
        </p:nvSpPr>
        <p:spPr>
          <a:xfrm>
            <a:off x="1331640" y="2276872"/>
            <a:ext cx="609600" cy="95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Tree>
    <p:extLst>
      <p:ext uri="{BB962C8B-B14F-4D97-AF65-F5344CB8AC3E}">
        <p14:creationId xmlns:p14="http://schemas.microsoft.com/office/powerpoint/2010/main" val="248726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784976" cy="6336703"/>
          </a:xfrm>
          <a:prstGeom prst="rect">
            <a:avLst/>
          </a:prstGeom>
          <a:noFill/>
          <a:ln>
            <a:noFill/>
          </a:ln>
        </p:spPr>
      </p:pic>
      <p:sp>
        <p:nvSpPr>
          <p:cNvPr id="6" name="Seta para a direita 5"/>
          <p:cNvSpPr>
            <a:spLocks/>
          </p:cNvSpPr>
          <p:nvPr/>
        </p:nvSpPr>
        <p:spPr>
          <a:xfrm rot="10800000">
            <a:off x="3203848" y="3573016"/>
            <a:ext cx="609600" cy="95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Tree>
    <p:extLst>
      <p:ext uri="{BB962C8B-B14F-4D97-AF65-F5344CB8AC3E}">
        <p14:creationId xmlns:p14="http://schemas.microsoft.com/office/powerpoint/2010/main" val="4016881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ln>
            <a:noFill/>
          </a:ln>
        </p:spPr>
      </p:pic>
      <p:sp>
        <p:nvSpPr>
          <p:cNvPr id="6" name="Seta para a direita 5"/>
          <p:cNvSpPr>
            <a:spLocks/>
          </p:cNvSpPr>
          <p:nvPr/>
        </p:nvSpPr>
        <p:spPr>
          <a:xfrm rot="10800000">
            <a:off x="5364088" y="3717032"/>
            <a:ext cx="609600" cy="95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Tree>
    <p:extLst>
      <p:ext uri="{BB962C8B-B14F-4D97-AF65-F5344CB8AC3E}">
        <p14:creationId xmlns:p14="http://schemas.microsoft.com/office/powerpoint/2010/main" val="1540096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p:cNvPicPr>
          <p:nvPr>
            <p:ph idx="1"/>
          </p:nvPr>
        </p:nvPicPr>
        <p:blipFill>
          <a:blip r:embed="rId2" cstate="print"/>
          <a:stretch>
            <a:fillRect/>
          </a:stretch>
        </p:blipFill>
        <p:spPr>
          <a:xfrm>
            <a:off x="874140" y="764704"/>
            <a:ext cx="7658300" cy="5616624"/>
          </a:xfrm>
          <a:prstGeom prst="rect">
            <a:avLst/>
          </a:prstGeom>
        </p:spPr>
      </p:pic>
    </p:spTree>
    <p:extLst>
      <p:ext uri="{BB962C8B-B14F-4D97-AF65-F5344CB8AC3E}">
        <p14:creationId xmlns:p14="http://schemas.microsoft.com/office/powerpoint/2010/main" val="2130941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2" cstate="print"/>
          <a:stretch>
            <a:fillRect/>
          </a:stretch>
        </p:blipFill>
        <p:spPr>
          <a:xfrm>
            <a:off x="179512" y="188640"/>
            <a:ext cx="8784976" cy="6480720"/>
          </a:xfrm>
          <a:prstGeom prst="rect">
            <a:avLst/>
          </a:prstGeom>
        </p:spPr>
      </p:pic>
    </p:spTree>
    <p:extLst>
      <p:ext uri="{BB962C8B-B14F-4D97-AF65-F5344CB8AC3E}">
        <p14:creationId xmlns:p14="http://schemas.microsoft.com/office/powerpoint/2010/main" val="228563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2" cstate="print"/>
          <a:stretch>
            <a:fillRect/>
          </a:stretch>
        </p:blipFill>
        <p:spPr>
          <a:xfrm>
            <a:off x="251520" y="188640"/>
            <a:ext cx="8640960" cy="6480720"/>
          </a:xfrm>
          <a:prstGeom prst="rect">
            <a:avLst/>
          </a:prstGeom>
        </p:spPr>
      </p:pic>
    </p:spTree>
    <p:extLst>
      <p:ext uri="{BB962C8B-B14F-4D97-AF65-F5344CB8AC3E}">
        <p14:creationId xmlns:p14="http://schemas.microsoft.com/office/powerpoint/2010/main" val="2949140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2" cstate="print"/>
          <a:stretch>
            <a:fillRect/>
          </a:stretch>
        </p:blipFill>
        <p:spPr>
          <a:xfrm>
            <a:off x="179512" y="260648"/>
            <a:ext cx="8784976" cy="6336703"/>
          </a:xfrm>
          <a:prstGeom prst="rect">
            <a:avLst/>
          </a:prstGeom>
        </p:spPr>
      </p:pic>
    </p:spTree>
    <p:extLst>
      <p:ext uri="{BB962C8B-B14F-4D97-AF65-F5344CB8AC3E}">
        <p14:creationId xmlns:p14="http://schemas.microsoft.com/office/powerpoint/2010/main" val="800131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2" cstate="print"/>
          <a:stretch>
            <a:fillRect/>
          </a:stretch>
        </p:blipFill>
        <p:spPr>
          <a:xfrm>
            <a:off x="251520" y="260648"/>
            <a:ext cx="8712968" cy="6408712"/>
          </a:xfrm>
          <a:prstGeom prst="rect">
            <a:avLst/>
          </a:prstGeom>
        </p:spPr>
      </p:pic>
    </p:spTree>
    <p:extLst>
      <p:ext uri="{BB962C8B-B14F-4D97-AF65-F5344CB8AC3E}">
        <p14:creationId xmlns:p14="http://schemas.microsoft.com/office/powerpoint/2010/main" val="662838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251520" y="116632"/>
            <a:ext cx="8640960" cy="6480720"/>
          </a:xfrm>
          <a:prstGeom prst="rect">
            <a:avLst/>
          </a:prstGeom>
        </p:spPr>
      </p:pic>
    </p:spTree>
    <p:extLst>
      <p:ext uri="{BB962C8B-B14F-4D97-AF65-F5344CB8AC3E}">
        <p14:creationId xmlns:p14="http://schemas.microsoft.com/office/powerpoint/2010/main" val="3175907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179512" y="260648"/>
            <a:ext cx="8784976" cy="6408712"/>
          </a:xfrm>
          <a:prstGeom prst="rect">
            <a:avLst/>
          </a:prstGeom>
        </p:spPr>
      </p:pic>
    </p:spTree>
    <p:extLst>
      <p:ext uri="{BB962C8B-B14F-4D97-AF65-F5344CB8AC3E}">
        <p14:creationId xmlns:p14="http://schemas.microsoft.com/office/powerpoint/2010/main" val="1965310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418654"/>
            <a:ext cx="7772400" cy="778098"/>
          </a:xfrm>
        </p:spPr>
        <p:txBody>
          <a:bodyPr>
            <a:normAutofit/>
          </a:bodyPr>
          <a:lstStyle/>
          <a:p>
            <a:r>
              <a:rPr lang="pt-BR" sz="3200" dirty="0" smtClean="0"/>
              <a:t>O que considerar ao realizar uma AIO?</a:t>
            </a:r>
            <a:endParaRPr lang="pt-BR" sz="3200" dirty="0"/>
          </a:p>
        </p:txBody>
      </p:sp>
      <p:sp>
        <p:nvSpPr>
          <p:cNvPr id="3" name="Espaço Reservado para Conteúdo 2"/>
          <p:cNvSpPr>
            <a:spLocks noGrp="1"/>
          </p:cNvSpPr>
          <p:nvPr>
            <p:ph idx="1"/>
          </p:nvPr>
        </p:nvSpPr>
        <p:spPr>
          <a:xfrm>
            <a:off x="611560" y="1556792"/>
            <a:ext cx="7920880" cy="4141440"/>
          </a:xfrm>
        </p:spPr>
        <p:txBody>
          <a:bodyPr>
            <a:noAutofit/>
          </a:bodyPr>
          <a:lstStyle/>
          <a:p>
            <a:pPr marL="457200" indent="-457200" algn="just">
              <a:lnSpc>
                <a:spcPct val="150000"/>
              </a:lnSpc>
              <a:spcBef>
                <a:spcPts val="600"/>
              </a:spcBef>
              <a:buFont typeface="+mj-lt"/>
              <a:buAutoNum type="arabicPeriod"/>
            </a:pPr>
            <a:r>
              <a:rPr lang="pt-BR" dirty="0"/>
              <a:t>G</a:t>
            </a:r>
            <a:r>
              <a:rPr lang="pt-BR" dirty="0" smtClean="0"/>
              <a:t>asto atual com uma determinada condição de saúde </a:t>
            </a:r>
          </a:p>
          <a:p>
            <a:pPr marL="457200" indent="-457200" algn="just">
              <a:lnSpc>
                <a:spcPct val="150000"/>
              </a:lnSpc>
              <a:spcBef>
                <a:spcPts val="600"/>
              </a:spcBef>
              <a:buFont typeface="+mj-lt"/>
              <a:buAutoNum type="arabicPeriod"/>
            </a:pPr>
            <a:r>
              <a:rPr lang="pt-BR" dirty="0"/>
              <a:t>A</a:t>
            </a:r>
            <a:r>
              <a:rPr lang="pt-BR" dirty="0" smtClean="0"/>
              <a:t> fração de indivíduos elegíveis para a nova intervenção </a:t>
            </a:r>
          </a:p>
          <a:p>
            <a:pPr marL="457200" indent="-457200" algn="just">
              <a:lnSpc>
                <a:spcPct val="150000"/>
              </a:lnSpc>
              <a:spcBef>
                <a:spcPts val="600"/>
              </a:spcBef>
              <a:buFont typeface="+mj-lt"/>
              <a:buAutoNum type="arabicPeriod"/>
            </a:pPr>
            <a:r>
              <a:rPr lang="pt-BR" dirty="0" smtClean="0"/>
              <a:t>Custos diretos com a nova intervenção </a:t>
            </a:r>
          </a:p>
          <a:p>
            <a:pPr marL="457200" indent="-457200" algn="just">
              <a:lnSpc>
                <a:spcPct val="150000"/>
              </a:lnSpc>
              <a:spcBef>
                <a:spcPts val="600"/>
              </a:spcBef>
              <a:buFont typeface="+mj-lt"/>
              <a:buAutoNum type="arabicPeriod"/>
            </a:pPr>
            <a:r>
              <a:rPr lang="pt-BR" dirty="0" smtClean="0"/>
              <a:t>O grau  de inserção da intervenção após a incorporação </a:t>
            </a:r>
          </a:p>
          <a:p>
            <a:pPr marL="457200" indent="-457200" algn="just">
              <a:lnSpc>
                <a:spcPct val="150000"/>
              </a:lnSpc>
              <a:spcBef>
                <a:spcPts val="600"/>
              </a:spcBef>
              <a:buFont typeface="+mj-lt"/>
              <a:buAutoNum type="arabicPeriod"/>
            </a:pPr>
            <a:r>
              <a:rPr lang="pt-BR" dirty="0" smtClean="0"/>
              <a:t>O modelo será desenhado de acordo com o tipo de condição de saúde ou intervenção (doenças crônicas ou agudas).</a:t>
            </a:r>
          </a:p>
          <a:p>
            <a:pPr marL="457200" indent="-457200" algn="just">
              <a:lnSpc>
                <a:spcPct val="150000"/>
              </a:lnSpc>
              <a:spcBef>
                <a:spcPts val="600"/>
              </a:spcBef>
              <a:buFont typeface="+mj-lt"/>
              <a:buAutoNum type="arabicPeriod"/>
            </a:pPr>
            <a:endParaRPr lang="pt-BR" dirty="0" smtClean="0"/>
          </a:p>
        </p:txBody>
      </p:sp>
    </p:spTree>
    <p:extLst>
      <p:ext uri="{BB962C8B-B14F-4D97-AF65-F5344CB8AC3E}">
        <p14:creationId xmlns:p14="http://schemas.microsoft.com/office/powerpoint/2010/main" val="1200133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179512" y="188640"/>
            <a:ext cx="8784976" cy="6480720"/>
          </a:xfrm>
          <a:prstGeom prst="rect">
            <a:avLst/>
          </a:prstGeom>
        </p:spPr>
      </p:pic>
    </p:spTree>
    <p:extLst>
      <p:ext uri="{BB962C8B-B14F-4D97-AF65-F5344CB8AC3E}">
        <p14:creationId xmlns:p14="http://schemas.microsoft.com/office/powerpoint/2010/main" val="1101222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3" name="Imagem 2"/>
          <p:cNvPicPr/>
          <p:nvPr/>
        </p:nvPicPr>
        <p:blipFill>
          <a:blip r:embed="rId2" cstate="print"/>
          <a:stretch>
            <a:fillRect/>
          </a:stretch>
        </p:blipFill>
        <p:spPr>
          <a:xfrm>
            <a:off x="251520" y="116632"/>
            <a:ext cx="8712968" cy="6552728"/>
          </a:xfrm>
          <a:prstGeom prst="rect">
            <a:avLst/>
          </a:prstGeom>
        </p:spPr>
      </p:pic>
    </p:spTree>
    <p:extLst>
      <p:ext uri="{BB962C8B-B14F-4D97-AF65-F5344CB8AC3E}">
        <p14:creationId xmlns:p14="http://schemas.microsoft.com/office/powerpoint/2010/main" val="1534051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179512" y="188640"/>
            <a:ext cx="8784976" cy="6480720"/>
          </a:xfrm>
          <a:prstGeom prst="rect">
            <a:avLst/>
          </a:prstGeom>
        </p:spPr>
      </p:pic>
    </p:spTree>
    <p:extLst>
      <p:ext uri="{BB962C8B-B14F-4D97-AF65-F5344CB8AC3E}">
        <p14:creationId xmlns:p14="http://schemas.microsoft.com/office/powerpoint/2010/main" val="2355302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323528" y="188640"/>
            <a:ext cx="8568952" cy="6480720"/>
          </a:xfrm>
          <a:prstGeom prst="rect">
            <a:avLst/>
          </a:prstGeom>
        </p:spPr>
      </p:pic>
    </p:spTree>
    <p:extLst>
      <p:ext uri="{BB962C8B-B14F-4D97-AF65-F5344CB8AC3E}">
        <p14:creationId xmlns:p14="http://schemas.microsoft.com/office/powerpoint/2010/main" val="1780806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179512" y="188640"/>
            <a:ext cx="8784976" cy="6408712"/>
          </a:xfrm>
          <a:prstGeom prst="rect">
            <a:avLst/>
          </a:prstGeom>
        </p:spPr>
      </p:pic>
    </p:spTree>
    <p:extLst>
      <p:ext uri="{BB962C8B-B14F-4D97-AF65-F5344CB8AC3E}">
        <p14:creationId xmlns:p14="http://schemas.microsoft.com/office/powerpoint/2010/main" val="784963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251520" y="260648"/>
            <a:ext cx="8640960" cy="6336704"/>
          </a:xfrm>
          <a:prstGeom prst="rect">
            <a:avLst/>
          </a:prstGeom>
        </p:spPr>
      </p:pic>
    </p:spTree>
    <p:extLst>
      <p:ext uri="{BB962C8B-B14F-4D97-AF65-F5344CB8AC3E}">
        <p14:creationId xmlns:p14="http://schemas.microsoft.com/office/powerpoint/2010/main" val="1793057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251520" y="188640"/>
            <a:ext cx="8712968" cy="6480720"/>
          </a:xfrm>
          <a:prstGeom prst="rect">
            <a:avLst/>
          </a:prstGeom>
        </p:spPr>
      </p:pic>
    </p:spTree>
    <p:extLst>
      <p:ext uri="{BB962C8B-B14F-4D97-AF65-F5344CB8AC3E}">
        <p14:creationId xmlns:p14="http://schemas.microsoft.com/office/powerpoint/2010/main" val="3802923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SIGTAP</a:t>
            </a:r>
            <a:endParaRPr lang="pt-BR" dirty="0"/>
          </a:p>
        </p:txBody>
      </p:sp>
      <p:sp>
        <p:nvSpPr>
          <p:cNvPr id="4" name="Espaço Reservado para Texto 3"/>
          <p:cNvSpPr>
            <a:spLocks noGrp="1"/>
          </p:cNvSpPr>
          <p:nvPr>
            <p:ph type="body" idx="1"/>
          </p:nvPr>
        </p:nvSpPr>
        <p:spPr/>
        <p:txBody>
          <a:bodyPr/>
          <a:lstStyle/>
          <a:p>
            <a:endParaRPr lang="pt-BR"/>
          </a:p>
        </p:txBody>
      </p:sp>
    </p:spTree>
    <p:extLst>
      <p:ext uri="{BB962C8B-B14F-4D97-AF65-F5344CB8AC3E}">
        <p14:creationId xmlns:p14="http://schemas.microsoft.com/office/powerpoint/2010/main" val="2048576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179512" y="260648"/>
            <a:ext cx="8784976" cy="6336703"/>
          </a:xfrm>
          <a:prstGeom prst="rect">
            <a:avLst/>
          </a:prstGeom>
        </p:spPr>
      </p:pic>
    </p:spTree>
    <p:extLst>
      <p:ext uri="{BB962C8B-B14F-4D97-AF65-F5344CB8AC3E}">
        <p14:creationId xmlns:p14="http://schemas.microsoft.com/office/powerpoint/2010/main" val="905495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40960" cy="6408712"/>
          </a:xfrm>
          <a:prstGeom prst="rect">
            <a:avLst/>
          </a:prstGeom>
          <a:noFill/>
          <a:ln>
            <a:noFill/>
          </a:ln>
        </p:spPr>
      </p:pic>
      <p:sp>
        <p:nvSpPr>
          <p:cNvPr id="4" name="Seta para a direita 3"/>
          <p:cNvSpPr>
            <a:spLocks/>
          </p:cNvSpPr>
          <p:nvPr/>
        </p:nvSpPr>
        <p:spPr>
          <a:xfrm rot="16200000" flipV="1">
            <a:off x="7880747" y="1704429"/>
            <a:ext cx="371475" cy="76200"/>
          </a:xfrm>
          <a:prstGeom prst="rightArrow">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Tree>
    <p:extLst>
      <p:ext uri="{BB962C8B-B14F-4D97-AF65-F5344CB8AC3E}">
        <p14:creationId xmlns:p14="http://schemas.microsoft.com/office/powerpoint/2010/main" val="276597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stretch>
            <a:fillRect/>
          </a:stretch>
        </p:blipFill>
        <p:spPr>
          <a:xfrm>
            <a:off x="323528" y="332656"/>
            <a:ext cx="8517431" cy="6264696"/>
          </a:xfrm>
          <a:prstGeom prst="rect">
            <a:avLst/>
          </a:prstGeom>
        </p:spPr>
      </p:pic>
    </p:spTree>
    <p:extLst>
      <p:ext uri="{BB962C8B-B14F-4D97-AF65-F5344CB8AC3E}">
        <p14:creationId xmlns:p14="http://schemas.microsoft.com/office/powerpoint/2010/main" val="2043211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712968" cy="6408712"/>
          </a:xfrm>
          <a:prstGeom prst="rect">
            <a:avLst/>
          </a:prstGeom>
          <a:noFill/>
          <a:ln>
            <a:noFill/>
          </a:ln>
        </p:spPr>
      </p:pic>
    </p:spTree>
    <p:extLst>
      <p:ext uri="{BB962C8B-B14F-4D97-AF65-F5344CB8AC3E}">
        <p14:creationId xmlns:p14="http://schemas.microsoft.com/office/powerpoint/2010/main" val="2615221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ln>
            <a:noFill/>
          </a:ln>
        </p:spPr>
      </p:pic>
    </p:spTree>
    <p:extLst>
      <p:ext uri="{BB962C8B-B14F-4D97-AF65-F5344CB8AC3E}">
        <p14:creationId xmlns:p14="http://schemas.microsoft.com/office/powerpoint/2010/main" val="3502759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1"/>
            <a:ext cx="8784976" cy="6480720"/>
          </a:xfrm>
          <a:prstGeom prst="rect">
            <a:avLst/>
          </a:prstGeom>
          <a:noFill/>
          <a:ln>
            <a:noFill/>
          </a:ln>
        </p:spPr>
      </p:pic>
    </p:spTree>
    <p:extLst>
      <p:ext uri="{BB962C8B-B14F-4D97-AF65-F5344CB8AC3E}">
        <p14:creationId xmlns:p14="http://schemas.microsoft.com/office/powerpoint/2010/main" val="2832778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323528" y="188640"/>
            <a:ext cx="8568952" cy="6408712"/>
          </a:xfrm>
          <a:prstGeom prst="rect">
            <a:avLst/>
          </a:prstGeom>
        </p:spPr>
      </p:pic>
    </p:spTree>
    <p:extLst>
      <p:ext uri="{BB962C8B-B14F-4D97-AF65-F5344CB8AC3E}">
        <p14:creationId xmlns:p14="http://schemas.microsoft.com/office/powerpoint/2010/main" val="226444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ln>
            <a:noFill/>
          </a:ln>
        </p:spPr>
      </p:pic>
    </p:spTree>
    <p:extLst>
      <p:ext uri="{BB962C8B-B14F-4D97-AF65-F5344CB8AC3E}">
        <p14:creationId xmlns:p14="http://schemas.microsoft.com/office/powerpoint/2010/main" val="875742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p:nvPr/>
        </p:nvPicPr>
        <p:blipFill>
          <a:blip r:embed="rId2" cstate="print"/>
          <a:stretch>
            <a:fillRect/>
          </a:stretch>
        </p:blipFill>
        <p:spPr>
          <a:xfrm>
            <a:off x="251520" y="188640"/>
            <a:ext cx="8712968" cy="6408712"/>
          </a:xfrm>
          <a:prstGeom prst="rect">
            <a:avLst/>
          </a:prstGeom>
        </p:spPr>
      </p:pic>
    </p:spTree>
    <p:extLst>
      <p:ext uri="{BB962C8B-B14F-4D97-AF65-F5344CB8AC3E}">
        <p14:creationId xmlns:p14="http://schemas.microsoft.com/office/powerpoint/2010/main" val="2133511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323528" y="260648"/>
            <a:ext cx="8568952" cy="6336704"/>
          </a:xfrm>
          <a:prstGeom prst="rect">
            <a:avLst/>
          </a:prstGeom>
        </p:spPr>
      </p:pic>
    </p:spTree>
    <p:extLst>
      <p:ext uri="{BB962C8B-B14F-4D97-AF65-F5344CB8AC3E}">
        <p14:creationId xmlns:p14="http://schemas.microsoft.com/office/powerpoint/2010/main" val="1888346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251520" y="260648"/>
            <a:ext cx="8712968" cy="6408712"/>
          </a:xfrm>
          <a:prstGeom prst="rect">
            <a:avLst/>
          </a:prstGeom>
        </p:spPr>
      </p:pic>
    </p:spTree>
    <p:extLst>
      <p:ext uri="{BB962C8B-B14F-4D97-AF65-F5344CB8AC3E}">
        <p14:creationId xmlns:p14="http://schemas.microsoft.com/office/powerpoint/2010/main" val="2084982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251520" y="260648"/>
            <a:ext cx="8640960" cy="6192688"/>
          </a:xfrm>
          <a:prstGeom prst="rect">
            <a:avLst/>
          </a:prstGeom>
        </p:spPr>
      </p:pic>
    </p:spTree>
    <p:extLst>
      <p:ext uri="{BB962C8B-B14F-4D97-AF65-F5344CB8AC3E}">
        <p14:creationId xmlns:p14="http://schemas.microsoft.com/office/powerpoint/2010/main" val="16798131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179512" y="188640"/>
            <a:ext cx="8712968" cy="6408711"/>
          </a:xfrm>
          <a:prstGeom prst="rect">
            <a:avLst/>
          </a:prstGeom>
        </p:spPr>
      </p:pic>
    </p:spTree>
    <p:extLst>
      <p:ext uri="{BB962C8B-B14F-4D97-AF65-F5344CB8AC3E}">
        <p14:creationId xmlns:p14="http://schemas.microsoft.com/office/powerpoint/2010/main" val="3190476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332656"/>
            <a:ext cx="8229600" cy="868958"/>
          </a:xfrm>
        </p:spPr>
        <p:txBody>
          <a:bodyPr>
            <a:normAutofit/>
          </a:bodyPr>
          <a:lstStyle/>
          <a:p>
            <a:r>
              <a:rPr lang="pt-BR" sz="3200" dirty="0" smtClean="0"/>
              <a:t>Recomendações para uma AIO</a:t>
            </a:r>
            <a:endParaRPr lang="pt-BR" sz="3200" dirty="0"/>
          </a:p>
        </p:txBody>
      </p:sp>
      <p:sp>
        <p:nvSpPr>
          <p:cNvPr id="3" name="Espaço Reservado para Conteúdo 2"/>
          <p:cNvSpPr>
            <a:spLocks noGrp="1"/>
          </p:cNvSpPr>
          <p:nvPr>
            <p:ph idx="1"/>
          </p:nvPr>
        </p:nvSpPr>
        <p:spPr>
          <a:xfrm>
            <a:off x="539552" y="1783357"/>
            <a:ext cx="8229600" cy="4525963"/>
          </a:xfrm>
        </p:spPr>
        <p:txBody>
          <a:bodyPr>
            <a:normAutofit/>
          </a:bodyPr>
          <a:lstStyle/>
          <a:p>
            <a:pPr marL="0" indent="0" algn="just">
              <a:lnSpc>
                <a:spcPct val="150000"/>
              </a:lnSpc>
              <a:spcBef>
                <a:spcPts val="1200"/>
              </a:spcBef>
              <a:buNone/>
            </a:pPr>
            <a:r>
              <a:rPr lang="pt-BR" sz="2400" b="1" dirty="0"/>
              <a:t>1</a:t>
            </a:r>
            <a:r>
              <a:rPr lang="pt-BR" sz="2000" b="1" dirty="0" smtClean="0"/>
              <a:t>. </a:t>
            </a:r>
            <a:r>
              <a:rPr lang="pt-BR" sz="2400" b="1" dirty="0" smtClean="0"/>
              <a:t>PERSPECTIVA:</a:t>
            </a:r>
          </a:p>
          <a:p>
            <a:pPr algn="just">
              <a:lnSpc>
                <a:spcPct val="150000"/>
              </a:lnSpc>
              <a:spcBef>
                <a:spcPts val="1200"/>
              </a:spcBef>
            </a:pPr>
            <a:r>
              <a:rPr lang="pt-BR" sz="2000" dirty="0" smtClean="0"/>
              <a:t> Gestor do orçamento de um sistema de saúde regional ou nacional.</a:t>
            </a:r>
          </a:p>
          <a:p>
            <a:pPr lvl="1" algn="just">
              <a:lnSpc>
                <a:spcPct val="150000"/>
              </a:lnSpc>
              <a:spcBef>
                <a:spcPts val="1200"/>
              </a:spcBef>
            </a:pPr>
            <a:r>
              <a:rPr lang="pt-BR" sz="2000" dirty="0" smtClean="0"/>
              <a:t>Sistema Único de Saúde - SUS </a:t>
            </a:r>
          </a:p>
          <a:p>
            <a:pPr lvl="1" algn="just">
              <a:lnSpc>
                <a:spcPct val="150000"/>
              </a:lnSpc>
              <a:spcBef>
                <a:spcPts val="1200"/>
              </a:spcBef>
            </a:pPr>
            <a:r>
              <a:rPr lang="pt-BR" sz="2000" dirty="0" smtClean="0"/>
              <a:t>Saúde Suplementar (convênios de saúde privados) </a:t>
            </a:r>
          </a:p>
          <a:p>
            <a:pPr lvl="1" algn="just">
              <a:lnSpc>
                <a:spcPct val="150000"/>
              </a:lnSpc>
              <a:spcBef>
                <a:spcPts val="1200"/>
              </a:spcBef>
            </a:pPr>
            <a:r>
              <a:rPr lang="pt-BR" sz="2000" dirty="0" smtClean="0"/>
              <a:t>Hospitais com orçamento próprio.</a:t>
            </a:r>
          </a:p>
          <a:p>
            <a:pPr marL="0" indent="0" algn="just">
              <a:lnSpc>
                <a:spcPct val="150000"/>
              </a:lnSpc>
              <a:spcBef>
                <a:spcPts val="1200"/>
              </a:spcBef>
              <a:buNone/>
            </a:pPr>
            <a:endParaRPr lang="pt-BR" sz="2000" dirty="0"/>
          </a:p>
        </p:txBody>
      </p:sp>
    </p:spTree>
    <p:extLst>
      <p:ext uri="{BB962C8B-B14F-4D97-AF65-F5344CB8AC3E}">
        <p14:creationId xmlns:p14="http://schemas.microsoft.com/office/powerpoint/2010/main" val="4208981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179512" y="260648"/>
            <a:ext cx="8784976" cy="6408712"/>
          </a:xfrm>
          <a:prstGeom prst="rect">
            <a:avLst/>
          </a:prstGeom>
        </p:spPr>
      </p:pic>
    </p:spTree>
    <p:extLst>
      <p:ext uri="{BB962C8B-B14F-4D97-AF65-F5344CB8AC3E}">
        <p14:creationId xmlns:p14="http://schemas.microsoft.com/office/powerpoint/2010/main" val="4129515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251520" y="188640"/>
            <a:ext cx="8640960" cy="6408711"/>
          </a:xfrm>
          <a:prstGeom prst="rect">
            <a:avLst/>
          </a:prstGeom>
        </p:spPr>
      </p:pic>
    </p:spTree>
    <p:extLst>
      <p:ext uri="{BB962C8B-B14F-4D97-AF65-F5344CB8AC3E}">
        <p14:creationId xmlns:p14="http://schemas.microsoft.com/office/powerpoint/2010/main" val="2366110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251520" y="260648"/>
            <a:ext cx="8640960" cy="6336704"/>
          </a:xfrm>
          <a:prstGeom prst="rect">
            <a:avLst/>
          </a:prstGeom>
        </p:spPr>
      </p:pic>
    </p:spTree>
    <p:extLst>
      <p:ext uri="{BB962C8B-B14F-4D97-AF65-F5344CB8AC3E}">
        <p14:creationId xmlns:p14="http://schemas.microsoft.com/office/powerpoint/2010/main" val="33489402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251520" y="188640"/>
            <a:ext cx="8640960" cy="6408712"/>
          </a:xfrm>
          <a:prstGeom prst="rect">
            <a:avLst/>
          </a:prstGeom>
        </p:spPr>
      </p:pic>
    </p:spTree>
    <p:extLst>
      <p:ext uri="{BB962C8B-B14F-4D97-AF65-F5344CB8AC3E}">
        <p14:creationId xmlns:p14="http://schemas.microsoft.com/office/powerpoint/2010/main" val="38736468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BRASÍNDICE / SIMPRO</a:t>
            </a:r>
            <a:endParaRPr lang="pt-BR" dirty="0"/>
          </a:p>
        </p:txBody>
      </p:sp>
      <p:sp>
        <p:nvSpPr>
          <p:cNvPr id="4" name="Espaço Reservado para Texto 3"/>
          <p:cNvSpPr>
            <a:spLocks noGrp="1"/>
          </p:cNvSpPr>
          <p:nvPr>
            <p:ph type="body" idx="1"/>
          </p:nvPr>
        </p:nvSpPr>
        <p:spPr/>
        <p:txBody>
          <a:bodyPr/>
          <a:lstStyle/>
          <a:p>
            <a:endParaRPr lang="pt-BR"/>
          </a:p>
        </p:txBody>
      </p:sp>
    </p:spTree>
    <p:extLst>
      <p:ext uri="{BB962C8B-B14F-4D97-AF65-F5344CB8AC3E}">
        <p14:creationId xmlns:p14="http://schemas.microsoft.com/office/powerpoint/2010/main" val="1540090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p:nvPr/>
        </p:nvPicPr>
        <p:blipFill>
          <a:blip r:embed="rId2"/>
          <a:srcRect/>
          <a:stretch>
            <a:fillRect/>
          </a:stretch>
        </p:blipFill>
        <p:spPr bwMode="auto">
          <a:xfrm>
            <a:off x="179513" y="188640"/>
            <a:ext cx="8784976" cy="6480720"/>
          </a:xfrm>
          <a:prstGeom prst="rect">
            <a:avLst/>
          </a:prstGeom>
          <a:noFill/>
          <a:ln w="9525">
            <a:noFill/>
            <a:miter lim="800000"/>
            <a:headEnd/>
            <a:tailEnd/>
          </a:ln>
        </p:spPr>
      </p:pic>
    </p:spTree>
    <p:extLst>
      <p:ext uri="{BB962C8B-B14F-4D97-AF65-F5344CB8AC3E}">
        <p14:creationId xmlns:p14="http://schemas.microsoft.com/office/powerpoint/2010/main" val="36992844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srcRect/>
          <a:stretch>
            <a:fillRect/>
          </a:stretch>
        </p:blipFill>
        <p:spPr bwMode="auto">
          <a:xfrm>
            <a:off x="251521" y="188640"/>
            <a:ext cx="8712968" cy="6480720"/>
          </a:xfrm>
          <a:prstGeom prst="rect">
            <a:avLst/>
          </a:prstGeom>
          <a:noFill/>
          <a:ln w="9525">
            <a:noFill/>
            <a:miter lim="800000"/>
            <a:headEnd/>
            <a:tailEnd/>
          </a:ln>
        </p:spPr>
      </p:pic>
    </p:spTree>
    <p:extLst>
      <p:ext uri="{BB962C8B-B14F-4D97-AF65-F5344CB8AC3E}">
        <p14:creationId xmlns:p14="http://schemas.microsoft.com/office/powerpoint/2010/main" val="30047770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CMED</a:t>
            </a:r>
            <a:endParaRPr lang="pt-BR" dirty="0"/>
          </a:p>
        </p:txBody>
      </p:sp>
      <p:sp>
        <p:nvSpPr>
          <p:cNvPr id="4" name="Espaço Reservado para Texto 3"/>
          <p:cNvSpPr>
            <a:spLocks noGrp="1"/>
          </p:cNvSpPr>
          <p:nvPr>
            <p:ph type="body" idx="1"/>
          </p:nvPr>
        </p:nvSpPr>
        <p:spPr/>
        <p:txBody>
          <a:bodyPr/>
          <a:lstStyle/>
          <a:p>
            <a:endParaRPr lang="pt-BR"/>
          </a:p>
        </p:txBody>
      </p:sp>
    </p:spTree>
    <p:extLst>
      <p:ext uri="{BB962C8B-B14F-4D97-AF65-F5344CB8AC3E}">
        <p14:creationId xmlns:p14="http://schemas.microsoft.com/office/powerpoint/2010/main" val="30483945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323528" y="188640"/>
            <a:ext cx="8640960" cy="6480720"/>
          </a:xfrm>
          <a:prstGeom prst="rect">
            <a:avLst/>
          </a:prstGeom>
        </p:spPr>
      </p:pic>
    </p:spTree>
    <p:extLst>
      <p:ext uri="{BB962C8B-B14F-4D97-AF65-F5344CB8AC3E}">
        <p14:creationId xmlns:p14="http://schemas.microsoft.com/office/powerpoint/2010/main" val="8299703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p:nvPr/>
        </p:nvPicPr>
        <p:blipFill>
          <a:blip r:embed="rId2"/>
          <a:srcRect/>
          <a:stretch>
            <a:fillRect/>
          </a:stretch>
        </p:blipFill>
        <p:spPr bwMode="auto">
          <a:xfrm>
            <a:off x="179513" y="188640"/>
            <a:ext cx="8784976" cy="6480720"/>
          </a:xfrm>
          <a:prstGeom prst="rect">
            <a:avLst/>
          </a:prstGeom>
          <a:noFill/>
          <a:ln w="9525">
            <a:noFill/>
            <a:miter lim="800000"/>
            <a:headEnd/>
            <a:tailEnd/>
          </a:ln>
        </p:spPr>
      </p:pic>
    </p:spTree>
    <p:extLst>
      <p:ext uri="{BB962C8B-B14F-4D97-AF65-F5344CB8AC3E}">
        <p14:creationId xmlns:p14="http://schemas.microsoft.com/office/powerpoint/2010/main" val="2854345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5800"/>
            <a:ext cx="8229600" cy="710952"/>
          </a:xfrm>
        </p:spPr>
        <p:txBody>
          <a:bodyPr>
            <a:normAutofit/>
          </a:bodyPr>
          <a:lstStyle/>
          <a:p>
            <a:r>
              <a:rPr lang="pt-BR" sz="3200" dirty="0" smtClean="0"/>
              <a:t>Recomendações para uma AIO</a:t>
            </a:r>
            <a:endParaRPr lang="pt-BR" sz="3200" dirty="0"/>
          </a:p>
        </p:txBody>
      </p:sp>
      <p:sp>
        <p:nvSpPr>
          <p:cNvPr id="3" name="Espaço Reservado para Conteúdo 2"/>
          <p:cNvSpPr>
            <a:spLocks noGrp="1"/>
          </p:cNvSpPr>
          <p:nvPr>
            <p:ph idx="1"/>
          </p:nvPr>
        </p:nvSpPr>
        <p:spPr>
          <a:xfrm>
            <a:off x="473581" y="1844824"/>
            <a:ext cx="8229600" cy="4608512"/>
          </a:xfrm>
        </p:spPr>
        <p:txBody>
          <a:bodyPr>
            <a:noAutofit/>
          </a:bodyPr>
          <a:lstStyle/>
          <a:p>
            <a:pPr marL="0" indent="0" algn="just">
              <a:lnSpc>
                <a:spcPct val="150000"/>
              </a:lnSpc>
              <a:spcBef>
                <a:spcPts val="600"/>
              </a:spcBef>
              <a:buNone/>
            </a:pPr>
            <a:r>
              <a:rPr lang="pt-BR" sz="2400" b="1" dirty="0"/>
              <a:t>2</a:t>
            </a:r>
            <a:r>
              <a:rPr lang="pt-BR" sz="2400" b="1" dirty="0" smtClean="0"/>
              <a:t>. POPULAÇÃO (Tamanho e características):</a:t>
            </a:r>
          </a:p>
          <a:p>
            <a:pPr algn="just">
              <a:lnSpc>
                <a:spcPct val="150000"/>
              </a:lnSpc>
              <a:spcBef>
                <a:spcPts val="600"/>
              </a:spcBef>
            </a:pPr>
            <a:r>
              <a:rPr lang="pt-BR" dirty="0" smtClean="0"/>
              <a:t> População </a:t>
            </a:r>
            <a:r>
              <a:rPr lang="pt-BR" dirty="0"/>
              <a:t>preferencialmente </a:t>
            </a:r>
            <a:r>
              <a:rPr lang="pt-BR" dirty="0" smtClean="0"/>
              <a:t>nacional  como base.</a:t>
            </a:r>
            <a:endParaRPr lang="pt-BR" dirty="0"/>
          </a:p>
          <a:p>
            <a:pPr algn="just">
              <a:lnSpc>
                <a:spcPct val="150000"/>
              </a:lnSpc>
              <a:spcBef>
                <a:spcPts val="600"/>
              </a:spcBef>
            </a:pPr>
            <a:r>
              <a:rPr lang="pt-BR" dirty="0" smtClean="0"/>
              <a:t> Determinar o </a:t>
            </a:r>
            <a:r>
              <a:rPr lang="pt-BR" dirty="0"/>
              <a:t>grupo que utilizará a </a:t>
            </a:r>
            <a:r>
              <a:rPr lang="pt-BR" dirty="0" smtClean="0"/>
              <a:t>tecnologia </a:t>
            </a:r>
            <a:r>
              <a:rPr lang="pt-BR" dirty="0"/>
              <a:t>(população alvo) e seus subgrupos (faixa etária, </a:t>
            </a:r>
            <a:r>
              <a:rPr lang="pt-BR" dirty="0" smtClean="0"/>
              <a:t>sexo).</a:t>
            </a:r>
            <a:endParaRPr lang="pt-BR" dirty="0"/>
          </a:p>
          <a:p>
            <a:pPr algn="just">
              <a:lnSpc>
                <a:spcPct val="150000"/>
              </a:lnSpc>
              <a:spcBef>
                <a:spcPts val="600"/>
              </a:spcBef>
            </a:pPr>
            <a:r>
              <a:rPr lang="pt-BR" dirty="0"/>
              <a:t> </a:t>
            </a:r>
            <a:r>
              <a:rPr lang="pt-BR" dirty="0" smtClean="0"/>
              <a:t>Indicadores epidemiológicos (ideal) </a:t>
            </a:r>
            <a:r>
              <a:rPr lang="pt-BR" dirty="0"/>
              <a:t>- </a:t>
            </a:r>
            <a:r>
              <a:rPr lang="pt-BR" dirty="0" smtClean="0"/>
              <a:t>incidência </a:t>
            </a:r>
            <a:r>
              <a:rPr lang="pt-BR" dirty="0"/>
              <a:t>ou prevalência</a:t>
            </a:r>
            <a:r>
              <a:rPr lang="pt-BR" dirty="0" smtClean="0"/>
              <a:t>.</a:t>
            </a:r>
          </a:p>
          <a:p>
            <a:pPr algn="just">
              <a:lnSpc>
                <a:spcPct val="150000"/>
              </a:lnSpc>
              <a:spcBef>
                <a:spcPts val="600"/>
              </a:spcBef>
            </a:pPr>
            <a:r>
              <a:rPr lang="pt-BR" dirty="0" smtClean="0"/>
              <a:t> Indicadores provenientes de </a:t>
            </a:r>
            <a:r>
              <a:rPr lang="pt-BR" dirty="0"/>
              <a:t>estudos epidemiológicos nacionais, cadastro de pacientes ou estimativas de prestadores de serviços  </a:t>
            </a:r>
            <a:r>
              <a:rPr lang="pt-BR" dirty="0" smtClean="0"/>
              <a:t>(alternativa).</a:t>
            </a:r>
            <a:endParaRPr lang="pt-BR" dirty="0"/>
          </a:p>
          <a:p>
            <a:pPr marL="34290" indent="0" algn="just">
              <a:lnSpc>
                <a:spcPct val="150000"/>
              </a:lnSpc>
              <a:spcBef>
                <a:spcPts val="600"/>
              </a:spcBef>
              <a:buNone/>
            </a:pPr>
            <a:endParaRPr lang="pt-BR" sz="2400" dirty="0" smtClean="0"/>
          </a:p>
          <a:p>
            <a:pPr algn="just">
              <a:lnSpc>
                <a:spcPct val="150000"/>
              </a:lnSpc>
              <a:spcBef>
                <a:spcPts val="600"/>
              </a:spcBef>
            </a:pPr>
            <a:endParaRPr lang="pt-BR" sz="2400" dirty="0" smtClean="0"/>
          </a:p>
          <a:p>
            <a:pPr algn="just">
              <a:lnSpc>
                <a:spcPct val="150000"/>
              </a:lnSpc>
              <a:spcBef>
                <a:spcPts val="600"/>
              </a:spcBef>
            </a:pPr>
            <a:endParaRPr lang="pt-BR" sz="2400" dirty="0" smtClean="0"/>
          </a:p>
          <a:p>
            <a:pPr algn="just">
              <a:lnSpc>
                <a:spcPct val="150000"/>
              </a:lnSpc>
              <a:spcBef>
                <a:spcPts val="600"/>
              </a:spcBef>
            </a:pPr>
            <a:endParaRPr lang="pt-BR" sz="2400" dirty="0"/>
          </a:p>
          <a:p>
            <a:pPr algn="just">
              <a:lnSpc>
                <a:spcPct val="150000"/>
              </a:lnSpc>
              <a:spcBef>
                <a:spcPts val="600"/>
              </a:spcBef>
            </a:pPr>
            <a:endParaRPr lang="pt-BR" sz="2400" dirty="0"/>
          </a:p>
        </p:txBody>
      </p:sp>
    </p:spTree>
    <p:extLst>
      <p:ext uri="{BB962C8B-B14F-4D97-AF65-F5344CB8AC3E}">
        <p14:creationId xmlns:p14="http://schemas.microsoft.com/office/powerpoint/2010/main" val="32268142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p:nvPr/>
        </p:nvPicPr>
        <p:blipFill>
          <a:blip r:embed="rId2"/>
          <a:srcRect/>
          <a:stretch>
            <a:fillRect/>
          </a:stretch>
        </p:blipFill>
        <p:spPr bwMode="auto">
          <a:xfrm>
            <a:off x="179512" y="188640"/>
            <a:ext cx="8784975" cy="6480720"/>
          </a:xfrm>
          <a:prstGeom prst="rect">
            <a:avLst/>
          </a:prstGeom>
          <a:noFill/>
          <a:ln w="9525">
            <a:noFill/>
            <a:miter lim="800000"/>
            <a:headEnd/>
            <a:tailEnd/>
          </a:ln>
        </p:spPr>
      </p:pic>
    </p:spTree>
    <p:extLst>
      <p:ext uri="{BB962C8B-B14F-4D97-AF65-F5344CB8AC3E}">
        <p14:creationId xmlns:p14="http://schemas.microsoft.com/office/powerpoint/2010/main" val="5375389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179512" y="260646"/>
            <a:ext cx="8784976" cy="6408713"/>
          </a:xfrm>
          <a:prstGeom prst="rect">
            <a:avLst/>
          </a:prstGeom>
        </p:spPr>
      </p:pic>
    </p:spTree>
    <p:extLst>
      <p:ext uri="{BB962C8B-B14F-4D97-AF65-F5344CB8AC3E}">
        <p14:creationId xmlns:p14="http://schemas.microsoft.com/office/powerpoint/2010/main" val="15375303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cstate="print"/>
          <a:stretch>
            <a:fillRect/>
          </a:stretch>
        </p:blipFill>
        <p:spPr>
          <a:xfrm>
            <a:off x="395536" y="188641"/>
            <a:ext cx="8496944" cy="6408712"/>
          </a:xfrm>
          <a:prstGeom prst="rect">
            <a:avLst/>
          </a:prstGeom>
        </p:spPr>
      </p:pic>
    </p:spTree>
    <p:extLst>
      <p:ext uri="{BB962C8B-B14F-4D97-AF65-F5344CB8AC3E}">
        <p14:creationId xmlns:p14="http://schemas.microsoft.com/office/powerpoint/2010/main" val="9252697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Imagem 4"/>
          <p:cNvPicPr/>
          <p:nvPr/>
        </p:nvPicPr>
        <p:blipFill>
          <a:blip r:embed="rId2"/>
          <a:srcRect/>
          <a:stretch>
            <a:fillRect/>
          </a:stretch>
        </p:blipFill>
        <p:spPr bwMode="auto">
          <a:xfrm>
            <a:off x="251521" y="260648"/>
            <a:ext cx="8640960" cy="6408712"/>
          </a:xfrm>
          <a:prstGeom prst="rect">
            <a:avLst/>
          </a:prstGeom>
          <a:noFill/>
          <a:ln w="9525">
            <a:noFill/>
            <a:miter lim="800000"/>
            <a:headEnd/>
            <a:tailEnd/>
          </a:ln>
        </p:spPr>
      </p:pic>
    </p:spTree>
    <p:extLst>
      <p:ext uri="{BB962C8B-B14F-4D97-AF65-F5344CB8AC3E}">
        <p14:creationId xmlns:p14="http://schemas.microsoft.com/office/powerpoint/2010/main" val="16234274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p:nvPr/>
        </p:nvPicPr>
        <p:blipFill>
          <a:blip r:embed="rId2"/>
          <a:srcRect/>
          <a:stretch>
            <a:fillRect/>
          </a:stretch>
        </p:blipFill>
        <p:spPr bwMode="auto">
          <a:xfrm>
            <a:off x="179513" y="188640"/>
            <a:ext cx="8784976" cy="6480720"/>
          </a:xfrm>
          <a:prstGeom prst="rect">
            <a:avLst/>
          </a:prstGeom>
          <a:noFill/>
          <a:ln w="9525">
            <a:noFill/>
            <a:miter lim="800000"/>
            <a:headEnd/>
            <a:tailEnd/>
          </a:ln>
        </p:spPr>
      </p:pic>
    </p:spTree>
    <p:extLst>
      <p:ext uri="{BB962C8B-B14F-4D97-AF65-F5344CB8AC3E}">
        <p14:creationId xmlns:p14="http://schemas.microsoft.com/office/powerpoint/2010/main" val="13861591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p:nvPr/>
        </p:nvPicPr>
        <p:blipFill>
          <a:blip r:embed="rId2"/>
          <a:srcRect/>
          <a:stretch>
            <a:fillRect/>
          </a:stretch>
        </p:blipFill>
        <p:spPr bwMode="auto">
          <a:xfrm>
            <a:off x="179513" y="188640"/>
            <a:ext cx="8784976" cy="6480720"/>
          </a:xfrm>
          <a:prstGeom prst="rect">
            <a:avLst/>
          </a:prstGeom>
          <a:noFill/>
          <a:ln w="9525">
            <a:noFill/>
            <a:miter lim="800000"/>
            <a:headEnd/>
            <a:tailEnd/>
          </a:ln>
        </p:spPr>
      </p:pic>
    </p:spTree>
    <p:extLst>
      <p:ext uri="{BB962C8B-B14F-4D97-AF65-F5344CB8AC3E}">
        <p14:creationId xmlns:p14="http://schemas.microsoft.com/office/powerpoint/2010/main" val="10045224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EXERCÍCIO  </a:t>
            </a:r>
            <a:endParaRPr lang="pt-BR" dirty="0"/>
          </a:p>
        </p:txBody>
      </p:sp>
    </p:spTree>
    <p:extLst>
      <p:ext uri="{BB962C8B-B14F-4D97-AF65-F5344CB8AC3E}">
        <p14:creationId xmlns:p14="http://schemas.microsoft.com/office/powerpoint/2010/main" val="191981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796950"/>
          </a:xfrm>
        </p:spPr>
        <p:txBody>
          <a:bodyPr>
            <a:normAutofit/>
          </a:bodyPr>
          <a:lstStyle/>
          <a:p>
            <a:r>
              <a:rPr lang="pt-BR" sz="3200" dirty="0" smtClean="0"/>
              <a:t>Recomendações para uma AIO</a:t>
            </a:r>
            <a:endParaRPr lang="pt-BR" sz="3200" dirty="0"/>
          </a:p>
        </p:txBody>
      </p:sp>
      <p:sp>
        <p:nvSpPr>
          <p:cNvPr id="3" name="Espaço Reservado para Conteúdo 2"/>
          <p:cNvSpPr>
            <a:spLocks noGrp="1"/>
          </p:cNvSpPr>
          <p:nvPr>
            <p:ph idx="1"/>
          </p:nvPr>
        </p:nvSpPr>
        <p:spPr>
          <a:xfrm>
            <a:off x="457200" y="1844824"/>
            <a:ext cx="8229600" cy="3312368"/>
          </a:xfrm>
        </p:spPr>
        <p:txBody>
          <a:bodyPr>
            <a:noAutofit/>
          </a:bodyPr>
          <a:lstStyle/>
          <a:p>
            <a:pPr marL="0" indent="0" algn="just">
              <a:lnSpc>
                <a:spcPct val="150000"/>
              </a:lnSpc>
              <a:spcBef>
                <a:spcPts val="1200"/>
              </a:spcBef>
              <a:buNone/>
            </a:pPr>
            <a:r>
              <a:rPr lang="pt-BR" sz="2400" b="1" dirty="0"/>
              <a:t>3</a:t>
            </a:r>
            <a:r>
              <a:rPr lang="pt-BR" sz="2400" b="1" dirty="0" smtClean="0"/>
              <a:t>. HORIZONTE  TEMPORAL :</a:t>
            </a:r>
          </a:p>
          <a:p>
            <a:pPr algn="just">
              <a:lnSpc>
                <a:spcPct val="150000"/>
              </a:lnSpc>
              <a:spcBef>
                <a:spcPts val="1200"/>
              </a:spcBef>
            </a:pPr>
            <a:r>
              <a:rPr lang="pt-BR" sz="2000" dirty="0" smtClean="0"/>
              <a:t>Conforme o detentor do orçamento - 1 a </a:t>
            </a:r>
            <a:r>
              <a:rPr lang="pt-BR" sz="2000" dirty="0"/>
              <a:t>5</a:t>
            </a:r>
            <a:r>
              <a:rPr lang="pt-BR" sz="2000" dirty="0" smtClean="0"/>
              <a:t> anos</a:t>
            </a:r>
          </a:p>
          <a:p>
            <a:pPr algn="just">
              <a:lnSpc>
                <a:spcPct val="150000"/>
              </a:lnSpc>
              <a:spcBef>
                <a:spcPts val="1200"/>
              </a:spcBef>
            </a:pPr>
            <a:r>
              <a:rPr lang="pt-BR" sz="2000" dirty="0" smtClean="0"/>
              <a:t>Considerar uma taxa de incorporação em função da expectativa de difusão da tecnologia (capacitação de pessoal, disponibilidade do equipamento). </a:t>
            </a:r>
          </a:p>
          <a:p>
            <a:pPr algn="just">
              <a:lnSpc>
                <a:spcPct val="150000"/>
              </a:lnSpc>
              <a:spcBef>
                <a:spcPts val="1200"/>
              </a:spcBef>
            </a:pPr>
            <a:r>
              <a:rPr lang="pt-BR" sz="2000" dirty="0" smtClean="0"/>
              <a:t>Discriminar os dados ano a ano. </a:t>
            </a:r>
          </a:p>
          <a:p>
            <a:pPr algn="just">
              <a:lnSpc>
                <a:spcPct val="150000"/>
              </a:lnSpc>
              <a:spcBef>
                <a:spcPts val="1200"/>
              </a:spcBef>
            </a:pPr>
            <a:endParaRPr lang="pt-BR" sz="2000" dirty="0" smtClean="0"/>
          </a:p>
          <a:p>
            <a:pPr algn="just">
              <a:lnSpc>
                <a:spcPct val="150000"/>
              </a:lnSpc>
              <a:spcBef>
                <a:spcPts val="1200"/>
              </a:spcBef>
            </a:pPr>
            <a:endParaRPr lang="pt-BR" sz="2400" dirty="0" smtClean="0"/>
          </a:p>
          <a:p>
            <a:pPr marL="0" indent="0" algn="just">
              <a:lnSpc>
                <a:spcPct val="150000"/>
              </a:lnSpc>
              <a:spcBef>
                <a:spcPts val="1200"/>
              </a:spcBef>
              <a:buNone/>
            </a:pPr>
            <a:endParaRPr lang="pt-BR" sz="2400" dirty="0" smtClean="0"/>
          </a:p>
          <a:p>
            <a:pPr marL="0" indent="0" algn="just">
              <a:lnSpc>
                <a:spcPct val="150000"/>
              </a:lnSpc>
              <a:spcBef>
                <a:spcPts val="1200"/>
              </a:spcBef>
              <a:buNone/>
            </a:pPr>
            <a:r>
              <a:rPr lang="pt-BR" sz="2400" dirty="0" smtClean="0"/>
              <a:t> </a:t>
            </a:r>
          </a:p>
          <a:p>
            <a:pPr algn="just">
              <a:lnSpc>
                <a:spcPct val="150000"/>
              </a:lnSpc>
              <a:spcBef>
                <a:spcPts val="1200"/>
              </a:spcBef>
            </a:pPr>
            <a:endParaRPr lang="pt-BR" sz="2400" dirty="0" smtClean="0"/>
          </a:p>
          <a:p>
            <a:pPr algn="just">
              <a:lnSpc>
                <a:spcPct val="150000"/>
              </a:lnSpc>
              <a:spcBef>
                <a:spcPts val="1200"/>
              </a:spcBef>
            </a:pPr>
            <a:endParaRPr lang="pt-BR" sz="2400" dirty="0" smtClean="0"/>
          </a:p>
          <a:p>
            <a:pPr algn="just">
              <a:lnSpc>
                <a:spcPct val="150000"/>
              </a:lnSpc>
              <a:spcBef>
                <a:spcPts val="1200"/>
              </a:spcBef>
            </a:pPr>
            <a:endParaRPr lang="pt-BR" sz="2400" dirty="0" smtClean="0"/>
          </a:p>
          <a:p>
            <a:pPr algn="just">
              <a:lnSpc>
                <a:spcPct val="150000"/>
              </a:lnSpc>
              <a:spcBef>
                <a:spcPts val="1200"/>
              </a:spcBef>
            </a:pPr>
            <a:endParaRPr lang="pt-BR" sz="2400" dirty="0"/>
          </a:p>
          <a:p>
            <a:pPr algn="just">
              <a:lnSpc>
                <a:spcPct val="150000"/>
              </a:lnSpc>
              <a:spcBef>
                <a:spcPts val="1200"/>
              </a:spcBef>
            </a:pPr>
            <a:endParaRPr lang="pt-BR" sz="2400" dirty="0"/>
          </a:p>
        </p:txBody>
      </p:sp>
    </p:spTree>
    <p:extLst>
      <p:ext uri="{BB962C8B-B14F-4D97-AF65-F5344CB8AC3E}">
        <p14:creationId xmlns:p14="http://schemas.microsoft.com/office/powerpoint/2010/main" val="306144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652934"/>
          </a:xfrm>
        </p:spPr>
        <p:txBody>
          <a:bodyPr>
            <a:normAutofit/>
          </a:bodyPr>
          <a:lstStyle/>
          <a:p>
            <a:r>
              <a:rPr lang="pt-BR" sz="3200" dirty="0" smtClean="0"/>
              <a:t>Recomendações para uma AIO</a:t>
            </a:r>
            <a:endParaRPr lang="pt-BR" sz="3200" dirty="0"/>
          </a:p>
        </p:txBody>
      </p:sp>
      <p:sp>
        <p:nvSpPr>
          <p:cNvPr id="3" name="Espaço Reservado para Conteúdo 2"/>
          <p:cNvSpPr>
            <a:spLocks noGrp="1"/>
          </p:cNvSpPr>
          <p:nvPr>
            <p:ph idx="1"/>
          </p:nvPr>
        </p:nvSpPr>
        <p:spPr>
          <a:xfrm>
            <a:off x="395536" y="1844824"/>
            <a:ext cx="8363272" cy="4248472"/>
          </a:xfrm>
        </p:spPr>
        <p:txBody>
          <a:bodyPr>
            <a:noAutofit/>
          </a:bodyPr>
          <a:lstStyle/>
          <a:p>
            <a:pPr marL="0" indent="0" algn="just">
              <a:lnSpc>
                <a:spcPct val="100000"/>
              </a:lnSpc>
              <a:spcBef>
                <a:spcPts val="1200"/>
              </a:spcBef>
              <a:spcAft>
                <a:spcPts val="600"/>
              </a:spcAft>
              <a:buNone/>
            </a:pPr>
            <a:r>
              <a:rPr lang="pt-BR" sz="2400" b="1" dirty="0"/>
              <a:t>4</a:t>
            </a:r>
            <a:r>
              <a:rPr lang="pt-BR" sz="2400" b="1" dirty="0" smtClean="0"/>
              <a:t>. CENÁRIOS:</a:t>
            </a:r>
          </a:p>
          <a:p>
            <a:pPr algn="just">
              <a:lnSpc>
                <a:spcPct val="100000"/>
              </a:lnSpc>
              <a:spcBef>
                <a:spcPts val="1200"/>
              </a:spcBef>
              <a:spcAft>
                <a:spcPts val="600"/>
              </a:spcAft>
            </a:pPr>
            <a:r>
              <a:rPr lang="pt-BR" dirty="0" smtClean="0"/>
              <a:t> Identificar </a:t>
            </a:r>
            <a:r>
              <a:rPr lang="pt-BR" dirty="0"/>
              <a:t>os recursos necessários para o uso da tecnologia e seus custos associados (cenários). Levar em consideração tecnologias complementares, eventos adversos ou evitados.</a:t>
            </a:r>
          </a:p>
          <a:p>
            <a:pPr algn="just">
              <a:lnSpc>
                <a:spcPct val="100000"/>
              </a:lnSpc>
              <a:spcBef>
                <a:spcPts val="1200"/>
              </a:spcBef>
              <a:spcAft>
                <a:spcPts val="600"/>
              </a:spcAft>
            </a:pPr>
            <a:r>
              <a:rPr lang="pt-BR" sz="2000" dirty="0" smtClean="0"/>
              <a:t> Criar um cenário de referência  para comparar com um ou mais cenários alternativos.  </a:t>
            </a:r>
          </a:p>
          <a:p>
            <a:pPr algn="just">
              <a:lnSpc>
                <a:spcPct val="100000"/>
              </a:lnSpc>
              <a:spcBef>
                <a:spcPts val="1200"/>
              </a:spcBef>
              <a:spcAft>
                <a:spcPts val="600"/>
              </a:spcAft>
            </a:pPr>
            <a:r>
              <a:rPr lang="pt-BR" sz="2000" dirty="0" smtClean="0"/>
              <a:t>Podem ser criados diferentes cenários </a:t>
            </a:r>
            <a:r>
              <a:rPr lang="pt-BR" dirty="0" smtClean="0"/>
              <a:t>alternativos </a:t>
            </a:r>
            <a:r>
              <a:rPr lang="pt-BR" sz="2000" dirty="0" smtClean="0"/>
              <a:t>para simular os diferentes graus de inserção da tecnologia (quotas de mercado e taxa de incorporação). </a:t>
            </a:r>
          </a:p>
          <a:p>
            <a:pPr algn="just">
              <a:lnSpc>
                <a:spcPct val="100000"/>
              </a:lnSpc>
              <a:spcBef>
                <a:spcPts val="1200"/>
              </a:spcBef>
              <a:spcAft>
                <a:spcPts val="600"/>
              </a:spcAft>
            </a:pPr>
            <a:endParaRPr lang="pt-BR" sz="2400" dirty="0" smtClean="0"/>
          </a:p>
          <a:p>
            <a:pPr marL="0" indent="0" algn="just">
              <a:lnSpc>
                <a:spcPct val="100000"/>
              </a:lnSpc>
              <a:spcBef>
                <a:spcPts val="1200"/>
              </a:spcBef>
              <a:spcAft>
                <a:spcPts val="600"/>
              </a:spcAft>
              <a:buNone/>
            </a:pPr>
            <a:r>
              <a:rPr lang="pt-BR" sz="2400" dirty="0" smtClean="0"/>
              <a:t> </a:t>
            </a:r>
          </a:p>
          <a:p>
            <a:pPr algn="just">
              <a:lnSpc>
                <a:spcPct val="100000"/>
              </a:lnSpc>
              <a:spcBef>
                <a:spcPts val="1200"/>
              </a:spcBef>
              <a:spcAft>
                <a:spcPts val="600"/>
              </a:spcAft>
            </a:pPr>
            <a:endParaRPr lang="pt-BR" sz="2400" dirty="0" smtClean="0"/>
          </a:p>
          <a:p>
            <a:pPr algn="just">
              <a:lnSpc>
                <a:spcPct val="100000"/>
              </a:lnSpc>
              <a:spcBef>
                <a:spcPts val="1200"/>
              </a:spcBef>
              <a:spcAft>
                <a:spcPts val="600"/>
              </a:spcAft>
            </a:pPr>
            <a:endParaRPr lang="pt-BR" sz="2400" dirty="0" smtClean="0"/>
          </a:p>
          <a:p>
            <a:pPr algn="just">
              <a:lnSpc>
                <a:spcPct val="100000"/>
              </a:lnSpc>
              <a:spcBef>
                <a:spcPts val="1200"/>
              </a:spcBef>
              <a:spcAft>
                <a:spcPts val="600"/>
              </a:spcAft>
            </a:pPr>
            <a:endParaRPr lang="pt-BR" sz="2400" dirty="0" smtClean="0"/>
          </a:p>
          <a:p>
            <a:pPr algn="just">
              <a:lnSpc>
                <a:spcPct val="100000"/>
              </a:lnSpc>
              <a:spcBef>
                <a:spcPts val="1200"/>
              </a:spcBef>
              <a:spcAft>
                <a:spcPts val="600"/>
              </a:spcAft>
            </a:pPr>
            <a:endParaRPr lang="pt-BR" sz="2400" dirty="0"/>
          </a:p>
          <a:p>
            <a:pPr algn="just">
              <a:lnSpc>
                <a:spcPct val="100000"/>
              </a:lnSpc>
              <a:spcBef>
                <a:spcPts val="1200"/>
              </a:spcBef>
              <a:spcAft>
                <a:spcPts val="600"/>
              </a:spcAft>
            </a:pPr>
            <a:endParaRPr lang="pt-BR" sz="2400" dirty="0"/>
          </a:p>
        </p:txBody>
      </p:sp>
    </p:spTree>
    <p:extLst>
      <p:ext uri="{BB962C8B-B14F-4D97-AF65-F5344CB8AC3E}">
        <p14:creationId xmlns:p14="http://schemas.microsoft.com/office/powerpoint/2010/main" val="2203917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652934"/>
          </a:xfrm>
        </p:spPr>
        <p:txBody>
          <a:bodyPr>
            <a:normAutofit/>
          </a:bodyPr>
          <a:lstStyle/>
          <a:p>
            <a:r>
              <a:rPr lang="pt-BR" sz="3200" dirty="0" smtClean="0"/>
              <a:t>Recomendações para uma AIO</a:t>
            </a:r>
            <a:endParaRPr lang="pt-BR" sz="3200" dirty="0"/>
          </a:p>
        </p:txBody>
      </p:sp>
      <p:sp>
        <p:nvSpPr>
          <p:cNvPr id="3" name="Espaço Reservado para Conteúdo 2"/>
          <p:cNvSpPr>
            <a:spLocks noGrp="1"/>
          </p:cNvSpPr>
          <p:nvPr>
            <p:ph idx="1"/>
          </p:nvPr>
        </p:nvSpPr>
        <p:spPr>
          <a:xfrm>
            <a:off x="385192" y="1844824"/>
            <a:ext cx="8363272" cy="4248472"/>
          </a:xfrm>
        </p:spPr>
        <p:txBody>
          <a:bodyPr>
            <a:noAutofit/>
          </a:bodyPr>
          <a:lstStyle/>
          <a:p>
            <a:pPr marL="0" indent="0" algn="just">
              <a:lnSpc>
                <a:spcPct val="100000"/>
              </a:lnSpc>
              <a:spcBef>
                <a:spcPts val="1200"/>
              </a:spcBef>
              <a:spcAft>
                <a:spcPts val="600"/>
              </a:spcAft>
              <a:buNone/>
            </a:pPr>
            <a:r>
              <a:rPr lang="pt-BR" sz="2400" b="1" dirty="0"/>
              <a:t>4</a:t>
            </a:r>
            <a:r>
              <a:rPr lang="pt-BR" sz="2400" b="1" dirty="0" smtClean="0"/>
              <a:t>. CENÁRIOS:</a:t>
            </a:r>
          </a:p>
          <a:p>
            <a:pPr algn="just">
              <a:lnSpc>
                <a:spcPct val="100000"/>
              </a:lnSpc>
              <a:spcBef>
                <a:spcPts val="1200"/>
              </a:spcBef>
              <a:spcAft>
                <a:spcPts val="600"/>
              </a:spcAft>
            </a:pPr>
            <a:r>
              <a:rPr lang="pt-BR" dirty="0"/>
              <a:t>Considerar diferentes contextos (distribuições de mercado) possíveis para adoção da nova tecnologia, e se ela substituirá ou será adicionada à intervenção padrão. </a:t>
            </a:r>
            <a:endParaRPr lang="pt-BR" sz="2000" dirty="0" smtClean="0"/>
          </a:p>
          <a:p>
            <a:pPr algn="just">
              <a:lnSpc>
                <a:spcPct val="100000"/>
              </a:lnSpc>
              <a:spcBef>
                <a:spcPts val="1200"/>
              </a:spcBef>
              <a:spcAft>
                <a:spcPts val="600"/>
              </a:spcAft>
            </a:pPr>
            <a:r>
              <a:rPr lang="pt-BR" sz="2000" dirty="0" smtClean="0"/>
              <a:t>Importante extrair dados de órgãos oficiais ou publicações científicas, diretrizes e recomendações sobre as características da população alvo.  Painel Delphi com especialistas pode ser uma opção para validar estimativas.</a:t>
            </a:r>
          </a:p>
          <a:p>
            <a:pPr algn="just">
              <a:lnSpc>
                <a:spcPct val="100000"/>
              </a:lnSpc>
              <a:spcBef>
                <a:spcPts val="1200"/>
              </a:spcBef>
              <a:spcAft>
                <a:spcPts val="600"/>
              </a:spcAft>
            </a:pPr>
            <a:endParaRPr lang="pt-BR" sz="2000" dirty="0" smtClean="0"/>
          </a:p>
          <a:p>
            <a:pPr algn="just">
              <a:lnSpc>
                <a:spcPct val="100000"/>
              </a:lnSpc>
              <a:spcBef>
                <a:spcPts val="1200"/>
              </a:spcBef>
              <a:spcAft>
                <a:spcPts val="600"/>
              </a:spcAft>
            </a:pPr>
            <a:endParaRPr lang="pt-BR" sz="2000" dirty="0" smtClean="0"/>
          </a:p>
          <a:p>
            <a:pPr algn="just">
              <a:lnSpc>
                <a:spcPct val="100000"/>
              </a:lnSpc>
              <a:spcBef>
                <a:spcPts val="1200"/>
              </a:spcBef>
              <a:spcAft>
                <a:spcPts val="600"/>
              </a:spcAft>
            </a:pPr>
            <a:endParaRPr lang="pt-BR" sz="2400" dirty="0" smtClean="0"/>
          </a:p>
          <a:p>
            <a:pPr marL="0" indent="0" algn="just">
              <a:lnSpc>
                <a:spcPct val="100000"/>
              </a:lnSpc>
              <a:spcBef>
                <a:spcPts val="1200"/>
              </a:spcBef>
              <a:spcAft>
                <a:spcPts val="600"/>
              </a:spcAft>
              <a:buNone/>
            </a:pPr>
            <a:r>
              <a:rPr lang="pt-BR" sz="2400" dirty="0" smtClean="0"/>
              <a:t> </a:t>
            </a:r>
          </a:p>
          <a:p>
            <a:pPr algn="just">
              <a:lnSpc>
                <a:spcPct val="100000"/>
              </a:lnSpc>
              <a:spcBef>
                <a:spcPts val="1200"/>
              </a:spcBef>
              <a:spcAft>
                <a:spcPts val="600"/>
              </a:spcAft>
            </a:pPr>
            <a:endParaRPr lang="pt-BR" sz="2400" dirty="0" smtClean="0"/>
          </a:p>
          <a:p>
            <a:pPr algn="just">
              <a:lnSpc>
                <a:spcPct val="100000"/>
              </a:lnSpc>
              <a:spcBef>
                <a:spcPts val="1200"/>
              </a:spcBef>
              <a:spcAft>
                <a:spcPts val="600"/>
              </a:spcAft>
            </a:pPr>
            <a:endParaRPr lang="pt-BR" sz="2400" dirty="0" smtClean="0"/>
          </a:p>
          <a:p>
            <a:pPr algn="just">
              <a:lnSpc>
                <a:spcPct val="100000"/>
              </a:lnSpc>
              <a:spcBef>
                <a:spcPts val="1200"/>
              </a:spcBef>
              <a:spcAft>
                <a:spcPts val="600"/>
              </a:spcAft>
            </a:pPr>
            <a:endParaRPr lang="pt-BR" sz="2400" dirty="0" smtClean="0"/>
          </a:p>
          <a:p>
            <a:pPr algn="just">
              <a:lnSpc>
                <a:spcPct val="100000"/>
              </a:lnSpc>
              <a:spcBef>
                <a:spcPts val="1200"/>
              </a:spcBef>
              <a:spcAft>
                <a:spcPts val="600"/>
              </a:spcAft>
            </a:pPr>
            <a:endParaRPr lang="pt-BR" sz="2400" dirty="0"/>
          </a:p>
          <a:p>
            <a:pPr algn="just">
              <a:lnSpc>
                <a:spcPct val="100000"/>
              </a:lnSpc>
              <a:spcBef>
                <a:spcPts val="1200"/>
              </a:spcBef>
              <a:spcAft>
                <a:spcPts val="600"/>
              </a:spcAft>
            </a:pPr>
            <a:endParaRPr lang="pt-BR" sz="2400" dirty="0"/>
          </a:p>
        </p:txBody>
      </p:sp>
    </p:spTree>
    <p:extLst>
      <p:ext uri="{BB962C8B-B14F-4D97-AF65-F5344CB8AC3E}">
        <p14:creationId xmlns:p14="http://schemas.microsoft.com/office/powerpoint/2010/main" val="4158615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ssic">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ar design">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a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a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a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a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a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a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a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a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a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a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a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TC030006182[[fn=Classic Theme 2007]]</Template>
  <TotalTime>4854</TotalTime>
  <Words>1031</Words>
  <Application>Microsoft Office PowerPoint</Application>
  <PresentationFormat>Apresentação na tela (4:3)</PresentationFormat>
  <Paragraphs>138</Paragraphs>
  <Slides>66</Slides>
  <Notes>0</Notes>
  <HiddenSlides>0</HiddenSlides>
  <MMClips>0</MMClips>
  <ScaleCrop>false</ScaleCrop>
  <HeadingPairs>
    <vt:vector size="6" baseType="variant">
      <vt:variant>
        <vt:lpstr>Fontes usadas</vt:lpstr>
      </vt:variant>
      <vt:variant>
        <vt:i4>7</vt:i4>
      </vt:variant>
      <vt:variant>
        <vt:lpstr>Tema</vt:lpstr>
      </vt:variant>
      <vt:variant>
        <vt:i4>3</vt:i4>
      </vt:variant>
      <vt:variant>
        <vt:lpstr>Títulos de slides</vt:lpstr>
      </vt:variant>
      <vt:variant>
        <vt:i4>66</vt:i4>
      </vt:variant>
    </vt:vector>
  </HeadingPairs>
  <TitlesOfParts>
    <vt:vector size="76" baseType="lpstr">
      <vt:lpstr>Arial</vt:lpstr>
      <vt:lpstr>Calibri</vt:lpstr>
      <vt:lpstr>Calisto MT</vt:lpstr>
      <vt:lpstr>Corbel</vt:lpstr>
      <vt:lpstr>Gill Sans MT</vt:lpstr>
      <vt:lpstr>Times New Roman</vt:lpstr>
      <vt:lpstr>Wingdings</vt:lpstr>
      <vt:lpstr>Classic</vt:lpstr>
      <vt:lpstr>Personalizar design</vt:lpstr>
      <vt:lpstr>Base</vt:lpstr>
      <vt:lpstr>Análise  de  Impacto Orçamentário  Bancos de Dados  </vt:lpstr>
      <vt:lpstr>Análise de Impacto Orçamentário</vt:lpstr>
      <vt:lpstr>O que considerar ao realizar uma AIO?</vt:lpstr>
      <vt:lpstr>Apresentação do PowerPoint</vt:lpstr>
      <vt:lpstr>Recomendações para uma AIO</vt:lpstr>
      <vt:lpstr>Recomendações para uma AIO</vt:lpstr>
      <vt:lpstr>Recomendações para uma AIO</vt:lpstr>
      <vt:lpstr>Recomendações para uma AIO</vt:lpstr>
      <vt:lpstr>Recomendações para uma AIO</vt:lpstr>
      <vt:lpstr>Recomendações para uma AIO</vt:lpstr>
      <vt:lpstr>Modelo Estático x Modelo Dinâmico</vt:lpstr>
      <vt:lpstr>Recomendações para uma AIO</vt:lpstr>
      <vt:lpstr>Recomendações para uma AIO</vt:lpstr>
      <vt:lpstr>Apresentação do PowerPoint</vt:lpstr>
      <vt:lpstr>CONSULTA DE PREÇOS </vt:lpstr>
      <vt:lpstr>Custos em Saúde – Fontes de Dados </vt:lpstr>
      <vt:lpstr>Custos em Saúde – Fontes de Dados </vt:lpstr>
      <vt:lpstr>COMPRASNET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SIGTAP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BRASÍNDICE / SIMPRO</vt:lpstr>
      <vt:lpstr>Apresentação do PowerPoint</vt:lpstr>
      <vt:lpstr>Apresentação do PowerPoint</vt:lpstr>
      <vt:lpstr>CMED</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EXERCÍCIO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de Impacto Orçamentário</dc:title>
  <dc:creator>KÁTIAMARIE</dc:creator>
  <cp:lastModifiedBy>Kátia</cp:lastModifiedBy>
  <cp:revision>150</cp:revision>
  <dcterms:created xsi:type="dcterms:W3CDTF">2013-11-03T13:59:01Z</dcterms:created>
  <dcterms:modified xsi:type="dcterms:W3CDTF">2016-06-17T21:45:35Z</dcterms:modified>
</cp:coreProperties>
</file>