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60" r:id="rId6"/>
    <p:sldId id="2227" r:id="rId7"/>
    <p:sldId id="2270" r:id="rId8"/>
    <p:sldId id="2269" r:id="rId9"/>
    <p:sldId id="2272" r:id="rId10"/>
    <p:sldId id="2242" r:id="rId11"/>
    <p:sldId id="2271" r:id="rId12"/>
    <p:sldId id="2274" r:id="rId13"/>
    <p:sldId id="2273" r:id="rId14"/>
    <p:sldId id="2231" r:id="rId15"/>
    <p:sldId id="2262" r:id="rId16"/>
    <p:sldId id="2266" r:id="rId17"/>
    <p:sldId id="2267" r:id="rId18"/>
    <p:sldId id="2275" r:id="rId19"/>
    <p:sldId id="2263" r:id="rId20"/>
    <p:sldId id="2253" r:id="rId21"/>
    <p:sldId id="2260" r:id="rId22"/>
    <p:sldId id="259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EC7433-0E83-FFAB-6E74-3371A59C4CD2}" name="Luciana da Luz Silva" initials="LS" userId="S::luciana.silva@cnj.jus.br::13a58124-29a4-4bc5-b569-4a08430ef51d" providerId="AD"/>
  <p188:author id="{A4575959-AEDF-1989-C5C6-E106F43C7A19}" name="Michele Duarte Silva" initials="MD" userId="S::michele.duarte@cnj.jus.br::4f43b609-51a9-425a-bc62-c6b4caf8c503" providerId="AD"/>
  <p188:author id="{659FDC5C-3E80-05AB-9A77-3B7C48075303}" name="Luciana Silva" initials="LS" userId="e54b449ac9f32590" providerId="Windows Live"/>
  <p188:author id="{8D9D5598-7264-9E09-D714-D62795851EE7}" name="Pedro Henrique M. de Araújo Costa" initials="PC" userId="S::pedro.costa@cnj.jus.br::932b3d6f-a6ed-4b29-911c-af2e80f67415" providerId="AD"/>
  <p188:author id="{EC84DBC8-DD6B-68E3-FE3A-75DE87D6F244}" name="MICHELE DUARTE SILVA" initials="MS" userId="6f4da59b5bc9d83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676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4392BD-085B-4885-91DF-5560ACE266DB}" v="4" dt="2025-06-22T21:53:11.834"/>
    <p1510:client id="{F438D0D5-1639-DE85-E61E-82E1DB1812EC}" v="100" dt="2025-06-24T17:01:29.6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C50CB-C2D6-4E62-BA67-A654934DC4CB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0C707-0FF1-4745-B1A8-2DA38C688C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615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20C707-0FF1-4745-B1A8-2DA38C688C2D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0809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9B2A0-C667-5326-8365-6E610D699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7844E27-AA6D-012B-D93F-D7ABCF8826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3942E02-4A4E-2BBB-E3DC-00AC96D22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1BAD3D8-7DD4-7A22-29D9-E87B72F9DC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20C707-0FF1-4745-B1A8-2DA38C688C2D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9401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E6F148-BDBA-648C-259C-F13C04D0BC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1D3B7F-930D-5D2B-49B9-B1943E9DC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7CCD10-7D69-D52B-C030-56CAEE393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686F-1C2C-6A4B-883D-88361A088775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FB0692-08AB-3BCE-4CE8-2EAD7325F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0ACD0D-F2BA-91E8-F047-C60C5041F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69D3-6743-F343-9A70-8C2B322FB9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178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23E92-850B-C3D4-B56D-50C8B0D27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0A629C-AD8D-42FE-2082-1663E9166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96A482-AB16-738D-0B88-92CF623AD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686F-1C2C-6A4B-883D-88361A088775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B3168E-D876-0EE4-269B-B35939F19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02C8D3-503C-2B03-B17B-FFDD9E64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69D3-6743-F343-9A70-8C2B322FB9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1342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9B2E85-5F22-4498-AC22-84198E9DB4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FB47E8A-4249-9B35-2123-EF10B46E4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438538-C729-8822-4CDF-590AC2D5E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686F-1C2C-6A4B-883D-88361A088775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8858EB-1B94-4D91-3296-C039CD6BA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098346-4915-1337-F5FA-6B794A3FC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69D3-6743-F343-9A70-8C2B322FB9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495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3F2EAD-CB4C-E263-FC54-F03E00B9D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D55F04-7B4F-7F6E-2194-238965D74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A71D89-0270-ADC1-514C-BD0F9BAEA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686F-1C2C-6A4B-883D-88361A088775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0FABBF-2229-170E-566B-EFB77DC5E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75B1BA-6F20-4D91-41C7-EC8EECC1E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69D3-6743-F343-9A70-8C2B322FB9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50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E15D12-4184-4F23-7C8D-8E2C681D4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7C20828-5BCC-6842-23F8-13A599704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264866-B98A-F3B1-B8E1-3E8D10E1F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686F-1C2C-6A4B-883D-88361A088775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4EF7EF-0090-FBD7-D105-57FF41856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EDCCC1-B701-DDDF-B37B-AB7F27FC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69D3-6743-F343-9A70-8C2B322FB9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835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D310E-837E-7CAA-78C4-25A7FBD46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87528E-9F99-B2B0-6851-95BCC6688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D08C074-3089-F253-B9AF-0592E66B2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1C0226-F6E8-B5CC-8AD4-D6DE50E9D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686F-1C2C-6A4B-883D-88361A088775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B10CC3B-3469-6806-5D7B-310BB8C4D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5F4EAD-89F5-C9DA-F6DB-7DA3EAE4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69D3-6743-F343-9A70-8C2B322FB9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20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9C9C3-4A7C-5060-73D1-8C7D5FD4C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5F35A0F-74AE-A5EF-00EB-7A368F81A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ABE73A-9A59-547B-C0DC-19C38C696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5DC995A-291F-2364-8D64-E54E93CC55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6D0520A-E102-8703-8D96-DC4652D25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733343A-439A-1016-FD89-C1CA981EA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686F-1C2C-6A4B-883D-88361A088775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59DB884-1F01-6751-4847-F21BEEA9E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E75A967-3F68-808F-3241-AA5BE3D91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69D3-6743-F343-9A70-8C2B322FB9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889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A65743-F92F-D628-3ACA-3B2818AC3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9AD375F-D9D9-7944-7156-7DF4717FB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686F-1C2C-6A4B-883D-88361A088775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957348F-D62C-CF13-E607-98F63376A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52E47F2-B476-98CA-274A-1CEBD8908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69D3-6743-F343-9A70-8C2B322FB9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303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C5D9BD1-0FE0-668E-03AD-BE29DEC04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686F-1C2C-6A4B-883D-88361A088775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363FB60-DE2F-A251-300D-011AE0CD9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28A2A6B-F156-4434-681C-BAF502701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69D3-6743-F343-9A70-8C2B322FB9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288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7CD19-061C-A953-D8D5-A3A3D31A4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376FDD-3A6E-2534-5502-A072B826F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45E0D21-F504-E96A-A3EA-C0809926E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CAA5EE-3A4D-DF06-7F64-1B3BABBD9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686F-1C2C-6A4B-883D-88361A088775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2E1970-A094-4BB9-2310-711E017A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81AA108-7979-53AC-54DF-AF43C05E1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69D3-6743-F343-9A70-8C2B322FB9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76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E8E248-D235-1AEF-C062-C87782B3E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7BCADCF-5E42-D956-D07B-F93EF5F58E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DC05081-F079-61BF-7437-C7F1E5335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02EB48F-497A-918C-C42A-B7FD26085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686F-1C2C-6A4B-883D-88361A088775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880D0F-3585-286E-C97E-7DD83F9A0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49FF953-4E53-58F7-D721-7007B6A6C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69D3-6743-F343-9A70-8C2B322FB9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683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48281F5-6B3C-2C4E-E452-7468BB66C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2FADF98-772B-7C90-2BDC-3CC70EC38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295430-138C-9887-3A66-5D24290D6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73686F-1C2C-6A4B-883D-88361A088775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F85B8E-EFC8-2B36-719A-1EA9AFF885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0CABC6-9CD9-372D-3229-544ACAFCD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1F69D3-6743-F343-9A70-8C2B322FB9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70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ena.justa@cnj.jus.br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hyperlink" Target="mailto:penajusta@mj.gov.br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4D18A554-2755-A641-1F0C-E05EA8669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6"/>
            <a:ext cx="12192000" cy="686143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F679485-D033-C642-DB72-EE17FE7F9484}"/>
              </a:ext>
            </a:extLst>
          </p:cNvPr>
          <p:cNvSpPr txBox="1"/>
          <p:nvPr/>
        </p:nvSpPr>
        <p:spPr>
          <a:xfrm>
            <a:off x="6660286" y="1997839"/>
            <a:ext cx="518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>
                <a:solidFill>
                  <a:schemeClr val="bg1"/>
                </a:solidFill>
                <a:effectLst/>
                <a:latin typeface="Montserrat" pitchFamily="2" charset="77"/>
                <a:ea typeface="Trebuchet MS" panose="020B0703020202090204" pitchFamily="34" charset="0"/>
                <a:cs typeface="Trebuchet MS" panose="020B0703020202090204" pitchFamily="34" charset="0"/>
              </a:rPr>
              <a:t>Elaboração dos Planos Estaduais e do Plano Distrital</a:t>
            </a:r>
            <a:r>
              <a:rPr lang="pt-BR" sz="3600" b="1">
                <a:solidFill>
                  <a:schemeClr val="bg1"/>
                </a:solidFill>
                <a:latin typeface="Montserrat" pitchFamily="2" charset="77"/>
                <a:ea typeface="Trebuchet MS" panose="020B0703020202090204" pitchFamily="34" charset="0"/>
                <a:cs typeface="Trebuchet MS" panose="020B0703020202090204" pitchFamily="34" charset="0"/>
              </a:rPr>
              <a:t> e Monitoramento do Plano Nacional</a:t>
            </a:r>
            <a:endParaRPr lang="pt-BR" sz="3600" b="1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05459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E720D-5677-E8D1-DE70-E4F296748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E97FB2B2-823A-8370-6CA3-4CCE375F9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589"/>
            <a:ext cx="12192000" cy="710796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F7362B7-F67D-DD18-A135-D099A6E02B55}"/>
              </a:ext>
            </a:extLst>
          </p:cNvPr>
          <p:cNvSpPr txBox="1">
            <a:spLocks/>
          </p:cNvSpPr>
          <p:nvPr/>
        </p:nvSpPr>
        <p:spPr>
          <a:xfrm>
            <a:off x="1215059" y="1332866"/>
            <a:ext cx="9620734" cy="757130"/>
          </a:xfrm>
          <a:prstGeom prst="rect">
            <a:avLst/>
          </a:prstGeom>
          <a:solidFill>
            <a:srgbClr val="CC3300"/>
          </a:solidFill>
        </p:spPr>
        <p:txBody>
          <a:bodyPr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>
                <a:solidFill>
                  <a:schemeClr val="bg1"/>
                </a:solidFill>
                <a:latin typeface="Montserrat"/>
                <a:ea typeface="+mn-ea"/>
                <a:cs typeface="+mn-cs"/>
              </a:rPr>
              <a:t>Orientações para elaboração dos Planos Estaduais e do Plano Distrital </a:t>
            </a:r>
            <a:endParaRPr lang="pt-BR" sz="2400" b="1">
              <a:solidFill>
                <a:schemeClr val="bg1"/>
              </a:solidFill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44401A0-F7BA-E50E-6B01-50BFDA320803}"/>
              </a:ext>
            </a:extLst>
          </p:cNvPr>
          <p:cNvSpPr/>
          <p:nvPr/>
        </p:nvSpPr>
        <p:spPr>
          <a:xfrm>
            <a:off x="1215059" y="3007931"/>
            <a:ext cx="2973097" cy="2492990"/>
          </a:xfrm>
          <a:prstGeom prst="rect">
            <a:avLst/>
          </a:prstGeom>
          <a:solidFill>
            <a:srgbClr val="CC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>
            <a:spAutoFit/>
          </a:bodyPr>
          <a:lstStyle/>
          <a:p>
            <a:pPr algn="ctr"/>
            <a:r>
              <a:rPr lang="pt-BR" sz="1600">
                <a:latin typeface="Montserrat"/>
              </a:rPr>
              <a:t>Destacar a inserção de novas metas e indicadores, o porquê das inserções e descrição do que aquela meta significa e o porquê da escolha dos indicadores de medição. (Referências: pg.154 e 191 – Plano Nacional)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E221381-CE4A-0C8A-CA9D-9C6934B559B7}"/>
              </a:ext>
            </a:extLst>
          </p:cNvPr>
          <p:cNvSpPr/>
          <p:nvPr/>
        </p:nvSpPr>
        <p:spPr>
          <a:xfrm>
            <a:off x="8169605" y="3254151"/>
            <a:ext cx="2657336" cy="2000548"/>
          </a:xfrm>
          <a:prstGeom prst="rect">
            <a:avLst/>
          </a:prstGeom>
          <a:solidFill>
            <a:srgbClr val="CC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>
            <a:spAutoFit/>
          </a:bodyPr>
          <a:lstStyle/>
          <a:p>
            <a:pPr algn="ctr"/>
            <a:r>
              <a:rPr lang="pt-BR" sz="1600">
                <a:latin typeface="Montserrat"/>
              </a:rPr>
              <a:t>Apresentar as estratégias de monitoramento estadual que serão utilizadas pela UF (Referências: pg. 191 – Plano Nacional)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DB30A35-E0F1-C9E9-D7F7-76704089AB40}"/>
              </a:ext>
            </a:extLst>
          </p:cNvPr>
          <p:cNvSpPr/>
          <p:nvPr/>
        </p:nvSpPr>
        <p:spPr>
          <a:xfrm>
            <a:off x="5004022" y="3007930"/>
            <a:ext cx="2529717" cy="2492990"/>
          </a:xfrm>
          <a:prstGeom prst="rect">
            <a:avLst/>
          </a:prstGeom>
          <a:solidFill>
            <a:srgbClr val="CC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>
            <a:spAutoFit/>
          </a:bodyPr>
          <a:lstStyle/>
          <a:p>
            <a:pPr lvl="0" algn="ctr"/>
            <a:r>
              <a:rPr lang="pt-BR" sz="1600">
                <a:latin typeface="Montserrat"/>
              </a:rPr>
              <a:t>Descrever o desenho de governança para a execução do Plano Estadual e as questões orçamentárias existentes. (Referências: pg. 201 – Plano Nacional)</a:t>
            </a:r>
          </a:p>
        </p:txBody>
      </p:sp>
    </p:spTree>
    <p:extLst>
      <p:ext uri="{BB962C8B-B14F-4D97-AF65-F5344CB8AC3E}">
        <p14:creationId xmlns:p14="http://schemas.microsoft.com/office/powerpoint/2010/main" val="4269833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61E3A-39B1-992D-2206-20DBE8A23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4A7C7B33-8AD0-5DE9-BF82-168FFB5A3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6"/>
            <a:ext cx="12192000" cy="6861432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B8279B73-D338-32D0-8796-4E23303CD417}"/>
              </a:ext>
            </a:extLst>
          </p:cNvPr>
          <p:cNvSpPr txBox="1">
            <a:spLocks/>
          </p:cNvSpPr>
          <p:nvPr/>
        </p:nvSpPr>
        <p:spPr>
          <a:xfrm>
            <a:off x="1215059" y="990926"/>
            <a:ext cx="9620734" cy="757130"/>
          </a:xfrm>
          <a:prstGeom prst="rect">
            <a:avLst/>
          </a:prstGeom>
          <a:solidFill>
            <a:srgbClr val="CC3300"/>
          </a:solidFill>
        </p:spPr>
        <p:txBody>
          <a:bodyPr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>
                <a:solidFill>
                  <a:schemeClr val="bg1"/>
                </a:solidFill>
                <a:latin typeface="Montserrat"/>
                <a:ea typeface="+mn-ea"/>
                <a:cs typeface="+mn-cs"/>
              </a:rPr>
              <a:t>Orientações para elaboração dos Planos Estaduais e do Plano Distrital </a:t>
            </a:r>
            <a:endParaRPr lang="pt-BR" sz="2400" b="1">
              <a:solidFill>
                <a:schemeClr val="bg1"/>
              </a:solidFill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47064C3-A88E-1347-B399-1A4C970708BC}"/>
              </a:ext>
            </a:extLst>
          </p:cNvPr>
          <p:cNvSpPr/>
          <p:nvPr/>
        </p:nvSpPr>
        <p:spPr>
          <a:xfrm>
            <a:off x="1215059" y="1948297"/>
            <a:ext cx="10262179" cy="4430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chemeClr val="tx1"/>
                </a:solidFill>
                <a:latin typeface="Montserrat"/>
              </a:rPr>
              <a:t>Critérios de análise</a:t>
            </a:r>
            <a:r>
              <a:rPr lang="pt-BR" sz="1600" b="1" i="0" u="none" strike="noStrike" baseline="0" dirty="0">
                <a:solidFill>
                  <a:schemeClr val="tx1"/>
                </a:solidFill>
                <a:latin typeface="Montserrat"/>
              </a:rPr>
              <a:t> para </a:t>
            </a:r>
            <a:r>
              <a:rPr lang="pt-BR" sz="1600" b="1" dirty="0">
                <a:solidFill>
                  <a:schemeClr val="tx1"/>
                </a:solidFill>
                <a:latin typeface="Montserrat"/>
              </a:rPr>
              <a:t>subsidiar a homologação</a:t>
            </a:r>
            <a:r>
              <a:rPr lang="pt-BR" sz="1600" b="1" i="0" u="none" strike="noStrike" baseline="0" dirty="0">
                <a:solidFill>
                  <a:schemeClr val="tx1"/>
                </a:solidFill>
                <a:latin typeface="Montserrat"/>
              </a:rPr>
              <a:t> da versão final</a:t>
            </a:r>
            <a:r>
              <a:rPr lang="pt-BR" sz="1600" b="1" dirty="0">
                <a:solidFill>
                  <a:schemeClr val="tx1"/>
                </a:solidFill>
                <a:latin typeface="Montserrat"/>
              </a:rPr>
              <a:t> dos Planos</a:t>
            </a:r>
            <a:r>
              <a:rPr lang="pt-BR" sz="1600" b="1" i="0" u="none" strike="noStrike" baseline="0" dirty="0">
                <a:solidFill>
                  <a:schemeClr val="tx1"/>
                </a:solidFill>
                <a:latin typeface="Montserrat"/>
              </a:rPr>
              <a:t>:</a:t>
            </a:r>
            <a:endParaRPr lang="pt-BR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endParaRPr lang="pt-BR" sz="1600" b="1" dirty="0">
              <a:solidFill>
                <a:schemeClr val="tx1"/>
              </a:solidFill>
              <a:latin typeface="Montserrat"/>
            </a:endParaRPr>
          </a:p>
          <a:p>
            <a:pPr>
              <a:lnSpc>
                <a:spcPct val="150000"/>
              </a:lnSpc>
            </a:pPr>
            <a:r>
              <a:rPr lang="pt-BR" sz="1600" b="0" i="0" u="none" strike="noStrike" baseline="0" dirty="0">
                <a:solidFill>
                  <a:schemeClr val="tx1"/>
                </a:solidFill>
                <a:latin typeface="Montserrat"/>
              </a:rPr>
              <a:t>I. C</a:t>
            </a:r>
            <a:r>
              <a:rPr lang="pt-BR" sz="1600" dirty="0">
                <a:solidFill>
                  <a:schemeClr val="tx1"/>
                </a:solidFill>
                <a:latin typeface="Montserrat"/>
              </a:rPr>
              <a:t>onvergência e alinhamento com as bases principiológicas e legais do Plano Nacional e com seus 4 Eixos de atuação, estrutura e metodologia de elaboração;</a:t>
            </a:r>
            <a:endParaRPr lang="pt-BR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/>
                </a:solidFill>
                <a:latin typeface="Montserrat"/>
              </a:rPr>
              <a:t>II. Fundamentação técnica;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/>
                </a:solidFill>
                <a:latin typeface="Montserrat"/>
              </a:rPr>
              <a:t>III. Diagnóstico</a:t>
            </a:r>
            <a:r>
              <a:rPr lang="pt-BR" sz="1600" b="0" i="0" u="none" strike="noStrike" baseline="0" dirty="0">
                <a:solidFill>
                  <a:schemeClr val="tx1"/>
                </a:solidFill>
                <a:latin typeface="Montserrat"/>
              </a:rPr>
              <a:t> do problema;</a:t>
            </a:r>
            <a:endParaRPr lang="pt-BR" dirty="0">
              <a:solidFill>
                <a:schemeClr val="tx1"/>
              </a:solidFill>
              <a:latin typeface="Montserrat"/>
            </a:endParaRP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/>
                </a:solidFill>
                <a:latin typeface="Montserrat"/>
              </a:rPr>
              <a:t>IV</a:t>
            </a:r>
            <a:r>
              <a:rPr lang="pt-BR" sz="1600" b="0" i="0" u="none" strike="noStrike" baseline="0" dirty="0">
                <a:solidFill>
                  <a:schemeClr val="tx1"/>
                </a:solidFill>
                <a:latin typeface="Montserrat"/>
              </a:rPr>
              <a:t>. O</a:t>
            </a:r>
            <a:r>
              <a:rPr lang="pt-BR" sz="1600" dirty="0">
                <a:solidFill>
                  <a:schemeClr val="tx1"/>
                </a:solidFill>
                <a:latin typeface="Montserrat"/>
              </a:rPr>
              <a:t>bjetivos, ações, riscos, metas e indicadores</a:t>
            </a:r>
            <a:r>
              <a:rPr lang="pt-BR" sz="1600" b="0" i="0" u="none" strike="noStrike" baseline="0" dirty="0">
                <a:solidFill>
                  <a:schemeClr val="tx1"/>
                </a:solidFill>
                <a:latin typeface="Montserrat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/>
                </a:solidFill>
                <a:latin typeface="Montserrat"/>
              </a:rPr>
              <a:t>V</a:t>
            </a:r>
            <a:r>
              <a:rPr lang="pt-BR" sz="1600" b="0" i="0" u="none" strike="noStrike" baseline="0" dirty="0">
                <a:solidFill>
                  <a:schemeClr val="tx1"/>
                </a:solidFill>
                <a:latin typeface="Montserrat"/>
              </a:rPr>
              <a:t>. Cronograma de atuação;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/>
                </a:solidFill>
                <a:latin typeface="Montserrat"/>
              </a:rPr>
              <a:t>VI. Matriz de Implementação;</a:t>
            </a:r>
            <a:endParaRPr lang="pt-BR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/>
                </a:solidFill>
                <a:latin typeface="Montserrat"/>
              </a:rPr>
              <a:t>VII</a:t>
            </a:r>
            <a:r>
              <a:rPr lang="pt-BR" sz="1600" b="0" i="0" u="none" strike="noStrike" baseline="0" dirty="0">
                <a:solidFill>
                  <a:schemeClr val="tx1"/>
                </a:solidFill>
                <a:latin typeface="Montserrat"/>
              </a:rPr>
              <a:t>. Previsão de recursos orçamentários, humanos e tecnológicos;</a:t>
            </a:r>
            <a:r>
              <a:rPr lang="pt-BR" sz="1600" dirty="0">
                <a:solidFill>
                  <a:schemeClr val="tx1"/>
                </a:solidFill>
                <a:latin typeface="Montserrat"/>
              </a:rPr>
              <a:t> e</a:t>
            </a:r>
            <a:endParaRPr lang="pt-BR" sz="1600" b="0" i="0" u="none" strike="noStrike" baseline="0" dirty="0">
              <a:solidFill>
                <a:schemeClr val="tx1"/>
              </a:solidFill>
              <a:latin typeface="Montserrat"/>
            </a:endParaRPr>
          </a:p>
          <a:p>
            <a:pPr algn="l">
              <a:lnSpc>
                <a:spcPct val="150000"/>
              </a:lnSpc>
            </a:pPr>
            <a:r>
              <a:rPr lang="pt-BR" sz="1600" dirty="0">
                <a:solidFill>
                  <a:schemeClr val="tx1"/>
                </a:solidFill>
                <a:latin typeface="Montserrat"/>
              </a:rPr>
              <a:t>VIII</a:t>
            </a:r>
            <a:r>
              <a:rPr lang="pt-BR" sz="1600" b="0" i="0" u="none" strike="noStrike" baseline="0" dirty="0">
                <a:solidFill>
                  <a:schemeClr val="tx1"/>
                </a:solidFill>
                <a:latin typeface="Montserrat"/>
              </a:rPr>
              <a:t>. Mecanismos de monitoramento, avaliação e </a:t>
            </a:r>
            <a:r>
              <a:rPr lang="pt-BR" sz="1600" dirty="0">
                <a:solidFill>
                  <a:schemeClr val="tx1"/>
                </a:solidFill>
                <a:latin typeface="Montserrat"/>
              </a:rPr>
              <a:t>publicidade.</a:t>
            </a:r>
            <a:endParaRPr lang="pt-BR" sz="1600" b="0" i="0" u="none" strike="noStrike" baseline="0" dirty="0">
              <a:solidFill>
                <a:schemeClr val="tx1"/>
              </a:solidFill>
              <a:latin typeface="Montserrat"/>
            </a:endParaRPr>
          </a:p>
          <a:p>
            <a:pPr>
              <a:lnSpc>
                <a:spcPct val="150000"/>
              </a:lnSpc>
            </a:pPr>
            <a:endParaRPr lang="pt-BR" sz="1600" b="0" i="0" u="none" strike="noStrike" baseline="0" dirty="0">
              <a:solidFill>
                <a:schemeClr val="tx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537994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19BF3-C823-D6A4-5178-80638C897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8C9067D4-7809-B6FF-6648-50DE5F2E7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32"/>
            <a:ext cx="12192000" cy="6861432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4C12389-0445-5623-17E9-E9E03ECE3F3E}"/>
              </a:ext>
            </a:extLst>
          </p:cNvPr>
          <p:cNvSpPr txBox="1">
            <a:spLocks/>
          </p:cNvSpPr>
          <p:nvPr/>
        </p:nvSpPr>
        <p:spPr>
          <a:xfrm>
            <a:off x="1215059" y="990926"/>
            <a:ext cx="10181838" cy="424732"/>
          </a:xfrm>
          <a:prstGeom prst="rect">
            <a:avLst/>
          </a:prstGeom>
          <a:solidFill>
            <a:srgbClr val="CC3300"/>
          </a:solidFill>
        </p:spPr>
        <p:txBody>
          <a:bodyPr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bg1"/>
                </a:solidFill>
                <a:latin typeface="Montserrat"/>
                <a:ea typeface="+mn-ea"/>
                <a:cs typeface="+mn-cs"/>
              </a:rPr>
              <a:t>Monitoramento do Plano Nacional</a:t>
            </a:r>
            <a:endParaRPr lang="pt-BR" sz="2400" b="1" dirty="0">
              <a:solidFill>
                <a:schemeClr val="bg1"/>
              </a:solidFill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43AD457-5EA2-A9F0-8782-6B4737602B28}"/>
              </a:ext>
            </a:extLst>
          </p:cNvPr>
          <p:cNvSpPr/>
          <p:nvPr/>
        </p:nvSpPr>
        <p:spPr>
          <a:xfrm>
            <a:off x="1215059" y="4626244"/>
            <a:ext cx="10262179" cy="1752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>
              <a:solidFill>
                <a:schemeClr val="tx1"/>
              </a:solidFill>
            </a:endParaRPr>
          </a:p>
          <a:p>
            <a:pPr algn="just"/>
            <a:endParaRPr lang="pt-BR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pt-BR" sz="1600" b="0" i="0" u="none" strike="noStrike" baseline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F6CC29D-1E89-0FE2-5F7C-56587FCF07EB}"/>
              </a:ext>
            </a:extLst>
          </p:cNvPr>
          <p:cNvSpPr txBox="1"/>
          <p:nvPr/>
        </p:nvSpPr>
        <p:spPr>
          <a:xfrm>
            <a:off x="1215059" y="1717379"/>
            <a:ext cx="10181838" cy="1200329"/>
          </a:xfrm>
          <a:prstGeom prst="rect">
            <a:avLst/>
          </a:prstGeom>
          <a:noFill/>
          <a:ln w="25400">
            <a:solidFill>
              <a:srgbClr val="676767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dirty="0">
                <a:latin typeface="Montserrat"/>
              </a:rPr>
              <a:t>De acordo com a decisão da ADPF 347, caberá ao DMF/CNJ, sob supervisão do STF, o monitoramento da implementação do Plano Nacional e dos Planos Estaduais e Distrital, reservando-se a competência da Corte em casos de impasse ou de atos que envolvam reserva de jurisdição.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C3BA9F1-8ABA-6A2E-C983-942257881801}"/>
              </a:ext>
            </a:extLst>
          </p:cNvPr>
          <p:cNvSpPr txBox="1"/>
          <p:nvPr/>
        </p:nvSpPr>
        <p:spPr>
          <a:xfrm>
            <a:off x="1215059" y="3175117"/>
            <a:ext cx="10181838" cy="1200329"/>
          </a:xfrm>
          <a:prstGeom prst="rect">
            <a:avLst/>
          </a:prstGeom>
          <a:noFill/>
          <a:ln w="25400">
            <a:solidFill>
              <a:srgbClr val="676767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Montserrat"/>
              </a:rPr>
              <a:t>Para subsidiar a supervisão a ser realizada pelo STF deverão ser enviados pelo DMF/CNJ </a:t>
            </a:r>
            <a:r>
              <a:rPr lang="pt-BR" b="1" dirty="0">
                <a:latin typeface="Montserrat"/>
              </a:rPr>
              <a:t>Informes de Monitoramento</a:t>
            </a:r>
            <a:r>
              <a:rPr lang="pt-BR" dirty="0">
                <a:latin typeface="Montserrat"/>
              </a:rPr>
              <a:t>, com periodicidade semestral. Os Informes deverão ser elaborados de forma colaborativa pelo DMF/CNJ e pela </a:t>
            </a:r>
            <a:r>
              <a:rPr lang="pt-BR" dirty="0" err="1">
                <a:latin typeface="Montserrat"/>
              </a:rPr>
              <a:t>Senappen</a:t>
            </a:r>
            <a:r>
              <a:rPr lang="pt-BR" dirty="0">
                <a:latin typeface="Montserrat"/>
              </a:rPr>
              <a:t>/MJSP, por meio do Comitê Nacional.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2D40752-9BE3-BF89-1739-5B9EEDD66C93}"/>
              </a:ext>
            </a:extLst>
          </p:cNvPr>
          <p:cNvSpPr txBox="1"/>
          <p:nvPr/>
        </p:nvSpPr>
        <p:spPr>
          <a:xfrm>
            <a:off x="1215059" y="4725284"/>
            <a:ext cx="10181838" cy="1200329"/>
          </a:xfrm>
          <a:prstGeom prst="rect">
            <a:avLst/>
          </a:prstGeom>
          <a:noFill/>
          <a:ln w="25400">
            <a:solidFill>
              <a:srgbClr val="676767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dirty="0">
                <a:latin typeface="Montserrat"/>
              </a:rPr>
              <a:t>Por meio dos Informes de Monitoramento, espera-se que o STF ofereça seu entendimento sobre a superação dos problemas elencados no Plano Nacional bem como apresente, se necessário, decisões específicas diante de eventuais descumprimentos.</a:t>
            </a:r>
          </a:p>
        </p:txBody>
      </p:sp>
    </p:spTree>
    <p:extLst>
      <p:ext uri="{BB962C8B-B14F-4D97-AF65-F5344CB8AC3E}">
        <p14:creationId xmlns:p14="http://schemas.microsoft.com/office/powerpoint/2010/main" val="3445462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79C79-83B4-E95F-E2EC-5A6F2111E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789344C2-39D4-1466-EA43-31D402569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32"/>
            <a:ext cx="12192000" cy="686143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4DFD70D-4AEA-EE23-3637-015EE5201756}"/>
              </a:ext>
            </a:extLst>
          </p:cNvPr>
          <p:cNvSpPr/>
          <p:nvPr/>
        </p:nvSpPr>
        <p:spPr>
          <a:xfrm>
            <a:off x="1215059" y="4626244"/>
            <a:ext cx="10262179" cy="1752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>
              <a:solidFill>
                <a:schemeClr val="tx1"/>
              </a:solidFill>
            </a:endParaRPr>
          </a:p>
          <a:p>
            <a:pPr algn="just"/>
            <a:endParaRPr lang="pt-BR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pt-BR" sz="1600" b="0" i="0" u="none" strike="noStrike" baseline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F864F6F-B2A9-3138-E14B-E4AB7B91658B}"/>
              </a:ext>
            </a:extLst>
          </p:cNvPr>
          <p:cNvSpPr txBox="1"/>
          <p:nvPr/>
        </p:nvSpPr>
        <p:spPr>
          <a:xfrm>
            <a:off x="1215059" y="1770878"/>
            <a:ext cx="10181838" cy="1200329"/>
          </a:xfrm>
          <a:prstGeom prst="rect">
            <a:avLst/>
          </a:prstGeom>
          <a:noFill/>
          <a:ln w="25400">
            <a:solidFill>
              <a:srgbClr val="676767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Montserrat" panose="00000500000000000000" pitchFamily="2" charset="0"/>
              </a:rPr>
              <a:t>O primeiro Informe de Monitoramento deverá ser encaminhado ao STF até o mês de agosto. Seu objetivo principal será apresentar informações sobre o atual estágio de implementação do Plano Nacional. </a:t>
            </a:r>
            <a:r>
              <a:rPr lang="pt-BR" b="1" dirty="0">
                <a:latin typeface="Montserrat" panose="00000500000000000000" pitchFamily="2" charset="0"/>
              </a:rPr>
              <a:t>A avaliação do cumprimento anual das metas será feita no próximo Ciclo de Monitoramento</a:t>
            </a:r>
            <a:r>
              <a:rPr lang="pt-BR" dirty="0"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8F43E6A-74B6-C395-0D2B-4E66BCAE7F2E}"/>
              </a:ext>
            </a:extLst>
          </p:cNvPr>
          <p:cNvSpPr txBox="1"/>
          <p:nvPr/>
        </p:nvSpPr>
        <p:spPr>
          <a:xfrm>
            <a:off x="1205781" y="3420967"/>
            <a:ext cx="10181838" cy="923330"/>
          </a:xfrm>
          <a:prstGeom prst="rect">
            <a:avLst/>
          </a:prstGeom>
          <a:noFill/>
          <a:ln w="25400">
            <a:solidFill>
              <a:srgbClr val="676767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Montserrat" panose="00000500000000000000" pitchFamily="2" charset="0"/>
              </a:rPr>
              <a:t>No primeiro Ciclo será utilizado um </a:t>
            </a:r>
            <a:r>
              <a:rPr lang="pt-BR" b="1" dirty="0">
                <a:latin typeface="Montserrat" panose="00000500000000000000" pitchFamily="2" charset="0"/>
              </a:rPr>
              <a:t>Formulário Eletrônico. </a:t>
            </a:r>
            <a:r>
              <a:rPr lang="pt-BR" dirty="0">
                <a:latin typeface="Montserrat" panose="00000500000000000000" pitchFamily="2" charset="0"/>
              </a:rPr>
              <a:t>Está em desenvolvimento um sistema customizado ao Plano Nacional que passará a ser utilizado a partir do próximo Ciclo.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54204C2-7658-2B6B-DB36-4A424554C6FF}"/>
              </a:ext>
            </a:extLst>
          </p:cNvPr>
          <p:cNvSpPr txBox="1">
            <a:spLocks/>
          </p:cNvSpPr>
          <p:nvPr/>
        </p:nvSpPr>
        <p:spPr>
          <a:xfrm>
            <a:off x="1205781" y="999565"/>
            <a:ext cx="10184734" cy="424732"/>
          </a:xfrm>
          <a:prstGeom prst="rect">
            <a:avLst/>
          </a:prstGeom>
          <a:solidFill>
            <a:srgbClr val="CC3300"/>
          </a:solidFill>
        </p:spPr>
        <p:txBody>
          <a:bodyPr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bg1"/>
                </a:solidFill>
                <a:latin typeface="Montserrat"/>
              </a:rPr>
              <a:t>Monitoramento do Plano Nacional</a:t>
            </a:r>
            <a:endParaRPr lang="pt-BR" sz="24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22AF165-F340-773F-735F-A975AF40D0C1}"/>
              </a:ext>
            </a:extLst>
          </p:cNvPr>
          <p:cNvSpPr txBox="1"/>
          <p:nvPr/>
        </p:nvSpPr>
        <p:spPr>
          <a:xfrm>
            <a:off x="1205781" y="4763279"/>
            <a:ext cx="10181838" cy="923330"/>
          </a:xfrm>
          <a:prstGeom prst="rect">
            <a:avLst/>
          </a:prstGeom>
          <a:noFill/>
          <a:ln w="25400">
            <a:solidFill>
              <a:srgbClr val="676767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Montserrat" panose="00000500000000000000" pitchFamily="2" charset="0"/>
              </a:rPr>
              <a:t>As metas do Plano Nacional, cuja execução depende de atores estratégicos de âmbito estadual e distrital, serão monitoradas em articulação com cada um dos Comitês de Políticas Penais.</a:t>
            </a:r>
          </a:p>
        </p:txBody>
      </p:sp>
    </p:spTree>
    <p:extLst>
      <p:ext uri="{BB962C8B-B14F-4D97-AF65-F5344CB8AC3E}">
        <p14:creationId xmlns:p14="http://schemas.microsoft.com/office/powerpoint/2010/main" val="1548316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m 1" descr="Uma imagem contendo Forma">
            <a:extLst>
              <a:ext uri="{FF2B5EF4-FFF2-40B4-BE49-F238E27FC236}">
                <a16:creationId xmlns:a16="http://schemas.microsoft.com/office/drawing/2014/main" id="{B774B625-60D6-030A-4691-D4DF278B67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D29E037-7B71-DE98-40F3-EBBB5CD949E1}"/>
              </a:ext>
            </a:extLst>
          </p:cNvPr>
          <p:cNvSpPr txBox="1">
            <a:spLocks/>
          </p:cNvSpPr>
          <p:nvPr/>
        </p:nvSpPr>
        <p:spPr>
          <a:xfrm>
            <a:off x="1160730" y="1141603"/>
            <a:ext cx="10364734" cy="424732"/>
          </a:xfrm>
          <a:prstGeom prst="rect">
            <a:avLst/>
          </a:prstGeom>
          <a:solidFill>
            <a:srgbClr val="CC3300"/>
          </a:solidFill>
        </p:spPr>
        <p:txBody>
          <a:bodyPr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>
                <a:solidFill>
                  <a:schemeClr val="bg1"/>
                </a:solidFill>
                <a:latin typeface="Montserrat"/>
                <a:ea typeface="+mn-ea"/>
                <a:cs typeface="+mn-cs"/>
              </a:rPr>
              <a:t>Primeiro Ciclo de Monitoramento do Plano Nacional</a:t>
            </a:r>
            <a:endParaRPr lang="pt-BR" sz="2400" b="1">
              <a:solidFill>
                <a:schemeClr val="bg1"/>
              </a:solidFill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CDBE8B9-7EED-39E0-9F21-FF6730A572BC}"/>
              </a:ext>
            </a:extLst>
          </p:cNvPr>
          <p:cNvSpPr/>
          <p:nvPr/>
        </p:nvSpPr>
        <p:spPr>
          <a:xfrm>
            <a:off x="1060800" y="3300057"/>
            <a:ext cx="1880762" cy="13806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solidFill>
                  <a:schemeClr val="tx1"/>
                </a:solidFill>
                <a:latin typeface="Montserrat"/>
              </a:rPr>
              <a:t> Formulário Eletrônico</a:t>
            </a:r>
          </a:p>
        </p:txBody>
      </p:sp>
      <p:sp>
        <p:nvSpPr>
          <p:cNvPr id="5" name="Texto Explicativo: Seta para a Direita 4">
            <a:extLst>
              <a:ext uri="{FF2B5EF4-FFF2-40B4-BE49-F238E27FC236}">
                <a16:creationId xmlns:a16="http://schemas.microsoft.com/office/drawing/2014/main" id="{A89FB60D-1AD3-9CC2-6729-51B514BFA960}"/>
              </a:ext>
            </a:extLst>
          </p:cNvPr>
          <p:cNvSpPr/>
          <p:nvPr/>
        </p:nvSpPr>
        <p:spPr>
          <a:xfrm>
            <a:off x="3148751" y="1896188"/>
            <a:ext cx="416281" cy="4332829"/>
          </a:xfrm>
          <a:prstGeom prst="rightArrowCallout">
            <a:avLst/>
          </a:prstGeom>
          <a:solidFill>
            <a:srgbClr val="CC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56200C7-6B9B-8C5F-C659-BD4102BA02C4}"/>
              </a:ext>
            </a:extLst>
          </p:cNvPr>
          <p:cNvSpPr/>
          <p:nvPr/>
        </p:nvSpPr>
        <p:spPr>
          <a:xfrm>
            <a:off x="3689399" y="3683863"/>
            <a:ext cx="7836063" cy="7432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600">
                <a:solidFill>
                  <a:schemeClr val="tx1"/>
                </a:solidFill>
                <a:latin typeface="Montserrat"/>
              </a:rPr>
              <a:t>Eixos, Problemas, Ações e Medidas aparecem mesmo quando não houver perguntas relacionadas ao ator respondente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784DF02-B7BB-D598-96C6-B93776D16B6C}"/>
              </a:ext>
            </a:extLst>
          </p:cNvPr>
          <p:cNvSpPr/>
          <p:nvPr/>
        </p:nvSpPr>
        <p:spPr>
          <a:xfrm>
            <a:off x="3689398" y="4680060"/>
            <a:ext cx="7836064" cy="5928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>
                <a:solidFill>
                  <a:schemeClr val="tx1"/>
                </a:solidFill>
                <a:latin typeface="Montserrat" panose="00000500000000000000" pitchFamily="2" charset="0"/>
              </a:rPr>
              <a:t>As perguntas estão baseadas nas metas/indicadores do Plano Nacional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18F3C40-A0AE-4781-4A4A-863C0E20DCAE}"/>
              </a:ext>
            </a:extLst>
          </p:cNvPr>
          <p:cNvSpPr/>
          <p:nvPr/>
        </p:nvSpPr>
        <p:spPr>
          <a:xfrm>
            <a:off x="3689398" y="2857252"/>
            <a:ext cx="7836064" cy="5928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600">
                <a:solidFill>
                  <a:schemeClr val="tx1"/>
                </a:solidFill>
                <a:latin typeface="Montserrat" panose="00000500000000000000" pitchFamily="2" charset="0"/>
              </a:rPr>
              <a:t>Organizado de acordo com os Eixos do Plano Nacional e subdividido por seus Problemas, Ações mitigadoras e Medidas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C083B84-9BE4-9F1C-6B04-018D780D5FAB}"/>
              </a:ext>
            </a:extLst>
          </p:cNvPr>
          <p:cNvSpPr/>
          <p:nvPr/>
        </p:nvSpPr>
        <p:spPr>
          <a:xfrm>
            <a:off x="3689399" y="1881863"/>
            <a:ext cx="7836063" cy="7432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>
                <a:solidFill>
                  <a:schemeClr val="tx1"/>
                </a:solidFill>
                <a:latin typeface="Montserrat" panose="00000500000000000000" pitchFamily="2" charset="0"/>
              </a:rPr>
              <a:t>O único ator respondente no âmbito estadual e distrital é o Comitê de Políticas Penais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04A4AA2-9179-ECDD-0E91-101FE9F24C46}"/>
              </a:ext>
            </a:extLst>
          </p:cNvPr>
          <p:cNvSpPr/>
          <p:nvPr/>
        </p:nvSpPr>
        <p:spPr>
          <a:xfrm>
            <a:off x="3689399" y="5484905"/>
            <a:ext cx="7836063" cy="7432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>
                <a:solidFill>
                  <a:schemeClr val="tx1"/>
                </a:solidFill>
                <a:latin typeface="Montserrat" panose="00000500000000000000" pitchFamily="2" charset="0"/>
              </a:rPr>
              <a:t>É possível visualizar antes de iniciar o preenchimento. Isto é importante para que as  informações necessárias sejam organizadas previamente</a:t>
            </a:r>
          </a:p>
        </p:txBody>
      </p:sp>
    </p:spTree>
    <p:extLst>
      <p:ext uri="{BB962C8B-B14F-4D97-AF65-F5344CB8AC3E}">
        <p14:creationId xmlns:p14="http://schemas.microsoft.com/office/powerpoint/2010/main" val="999878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01D668-1DF9-4F74-6803-CDDAFF04E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648A02D-268D-DECA-8F73-1289D0159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m 1" descr="Uma imagem contendo Forma">
            <a:extLst>
              <a:ext uri="{FF2B5EF4-FFF2-40B4-BE49-F238E27FC236}">
                <a16:creationId xmlns:a16="http://schemas.microsoft.com/office/drawing/2014/main" id="{0D0BB918-01B4-4114-E9E5-A2B505246D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D6691EAC-A542-4692-C0CC-993F5E97C225}"/>
              </a:ext>
            </a:extLst>
          </p:cNvPr>
          <p:cNvSpPr txBox="1">
            <a:spLocks/>
          </p:cNvSpPr>
          <p:nvPr/>
        </p:nvSpPr>
        <p:spPr>
          <a:xfrm>
            <a:off x="1160730" y="1141603"/>
            <a:ext cx="10364734" cy="424732"/>
          </a:xfrm>
          <a:prstGeom prst="rect">
            <a:avLst/>
          </a:prstGeom>
          <a:solidFill>
            <a:srgbClr val="CC3300"/>
          </a:solidFill>
        </p:spPr>
        <p:txBody>
          <a:bodyPr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>
                <a:solidFill>
                  <a:schemeClr val="bg1"/>
                </a:solidFill>
                <a:latin typeface="Montserrat"/>
                <a:ea typeface="+mn-ea"/>
                <a:cs typeface="+mn-cs"/>
              </a:rPr>
              <a:t>Primeiro Ciclo de Monitoramento do Plano Nacional</a:t>
            </a:r>
            <a:endParaRPr lang="pt-BR" sz="2400" b="1">
              <a:solidFill>
                <a:schemeClr val="bg1"/>
              </a:solidFill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6B4C454-4A20-B051-B860-45513C1C7FD1}"/>
              </a:ext>
            </a:extLst>
          </p:cNvPr>
          <p:cNvSpPr/>
          <p:nvPr/>
        </p:nvSpPr>
        <p:spPr>
          <a:xfrm>
            <a:off x="4449432" y="2376410"/>
            <a:ext cx="2687258" cy="13806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solidFill>
                  <a:schemeClr val="tx1"/>
                </a:solidFill>
                <a:latin typeface="Montserrat"/>
              </a:rPr>
              <a:t>Atenção às datas</a:t>
            </a:r>
          </a:p>
        </p:txBody>
      </p:sp>
      <p:pic>
        <p:nvPicPr>
          <p:cNvPr id="12" name="Gráfico 11" descr="Aviso com preenchimento sólido">
            <a:extLst>
              <a:ext uri="{FF2B5EF4-FFF2-40B4-BE49-F238E27FC236}">
                <a16:creationId xmlns:a16="http://schemas.microsoft.com/office/drawing/2014/main" id="{C02096EA-B001-2BB0-3407-EBE801BA4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0019" y="2394347"/>
            <a:ext cx="1116806" cy="1134665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212A430F-C84B-35A1-C01A-D9CEC05B9CEB}"/>
              </a:ext>
            </a:extLst>
          </p:cNvPr>
          <p:cNvSpPr/>
          <p:nvPr/>
        </p:nvSpPr>
        <p:spPr>
          <a:xfrm>
            <a:off x="1603840" y="4025425"/>
            <a:ext cx="3806444" cy="1690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Montserrat"/>
              </a:rPr>
              <a:t>Período de referência para as respostas:</a:t>
            </a:r>
          </a:p>
          <a:p>
            <a:pPr algn="ctr"/>
            <a:endParaRPr lang="pt-BR" b="1" dirty="0">
              <a:solidFill>
                <a:schemeClr val="tx1"/>
              </a:solidFill>
              <a:latin typeface="Montserrat"/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  <a:latin typeface="Montserrat"/>
              </a:rPr>
              <a:t>1 de janeiro a 30 de junho de 2025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C770D31-1C89-43D9-847A-625CCF8ED6C5}"/>
              </a:ext>
            </a:extLst>
          </p:cNvPr>
          <p:cNvSpPr/>
          <p:nvPr/>
        </p:nvSpPr>
        <p:spPr>
          <a:xfrm>
            <a:off x="6461590" y="4013519"/>
            <a:ext cx="3592133" cy="16961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Montserrat"/>
              </a:rPr>
              <a:t>Prazo para o envio do Formulário:</a:t>
            </a:r>
          </a:p>
          <a:p>
            <a:pPr algn="ctr"/>
            <a:endParaRPr lang="pt-BR" b="1" dirty="0">
              <a:solidFill>
                <a:schemeClr val="tx1"/>
              </a:solidFill>
              <a:latin typeface="Montserrat"/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  <a:latin typeface="Montserrat"/>
              </a:rPr>
              <a:t>10 de julho de 2025</a:t>
            </a:r>
          </a:p>
        </p:txBody>
      </p:sp>
      <p:pic>
        <p:nvPicPr>
          <p:cNvPr id="16" name="Gráfico 15" descr="Aviso com preenchimento sólido">
            <a:extLst>
              <a:ext uri="{FF2B5EF4-FFF2-40B4-BE49-F238E27FC236}">
                <a16:creationId xmlns:a16="http://schemas.microsoft.com/office/drawing/2014/main" id="{70131D5B-32A9-C058-AC11-5DAD4C652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3675" y="2394347"/>
            <a:ext cx="1116806" cy="113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11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Forma">
            <a:extLst>
              <a:ext uri="{FF2B5EF4-FFF2-40B4-BE49-F238E27FC236}">
                <a16:creationId xmlns:a16="http://schemas.microsoft.com/office/drawing/2014/main" id="{120A7C1A-0328-AFB5-8D71-A4F5730C3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32"/>
            <a:ext cx="12192000" cy="6861432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7A743B25-D16D-CDE1-2F28-AB640C03E05C}"/>
              </a:ext>
            </a:extLst>
          </p:cNvPr>
          <p:cNvSpPr txBox="1">
            <a:spLocks/>
          </p:cNvSpPr>
          <p:nvPr/>
        </p:nvSpPr>
        <p:spPr>
          <a:xfrm>
            <a:off x="1763024" y="1162994"/>
            <a:ext cx="9620734" cy="424732"/>
          </a:xfrm>
          <a:prstGeom prst="rect">
            <a:avLst/>
          </a:prstGeom>
          <a:solidFill>
            <a:srgbClr val="CC3300"/>
          </a:solidFill>
        </p:spPr>
        <p:txBody>
          <a:bodyPr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>
                <a:solidFill>
                  <a:schemeClr val="bg1"/>
                </a:solidFill>
                <a:latin typeface="Montserrat"/>
                <a:ea typeface="+mn-ea"/>
                <a:cs typeface="+mn-cs"/>
              </a:rPr>
              <a:t>Primeiro Ciclo de Monitoramento do Plano Nacional</a:t>
            </a:r>
            <a:endParaRPr lang="pt-BR" sz="2400" b="1">
              <a:solidFill>
                <a:schemeClr val="bg1"/>
              </a:solidFill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15816CA-AD91-BEB9-E4ED-D4D6E1BCA8BE}"/>
              </a:ext>
            </a:extLst>
          </p:cNvPr>
          <p:cNvSpPr/>
          <p:nvPr/>
        </p:nvSpPr>
        <p:spPr>
          <a:xfrm>
            <a:off x="10737403" y="2481204"/>
            <a:ext cx="1236763" cy="15357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1400" b="1" i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Publicação de decisões </a:t>
            </a:r>
            <a:endParaRPr kumimoji="0" lang="pt-B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773ECAC-15E1-8943-5D32-9D2BB7987F4A}"/>
              </a:ext>
            </a:extLst>
          </p:cNvPr>
          <p:cNvSpPr/>
          <p:nvPr/>
        </p:nvSpPr>
        <p:spPr>
          <a:xfrm>
            <a:off x="440126" y="2465701"/>
            <a:ext cx="1239931" cy="16213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Formulário Eletrônico</a:t>
            </a:r>
            <a:endParaRPr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31978B0-03A0-6BA2-B1BE-F5965E084572}"/>
              </a:ext>
            </a:extLst>
          </p:cNvPr>
          <p:cNvSpPr/>
          <p:nvPr/>
        </p:nvSpPr>
        <p:spPr>
          <a:xfrm>
            <a:off x="8948700" y="4781357"/>
            <a:ext cx="2966090" cy="1138773"/>
          </a:xfrm>
          <a:prstGeom prst="rect">
            <a:avLst/>
          </a:prstGeom>
          <a:solidFill>
            <a:srgbClr val="CC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>
            <a:spAutoFit/>
          </a:bodyPr>
          <a:lstStyle/>
          <a:p>
            <a:pPr marL="914400">
              <a:defRPr/>
            </a:pPr>
            <a:endParaRPr kumimoji="0" lang="pt-BR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+mn-lt"/>
              <a:cs typeface="+mn-lt"/>
            </a:endParaRPr>
          </a:p>
          <a:p>
            <a:pPr marL="914400"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lt"/>
                <a:cs typeface="+mn-lt"/>
              </a:rPr>
              <a:t>Painel Público de </a:t>
            </a:r>
            <a:r>
              <a:rPr lang="pt-BR" sz="1400" b="1">
                <a:solidFill>
                  <a:schemeClr val="bg1"/>
                </a:solidFill>
                <a:latin typeface="Montserrat"/>
                <a:ea typeface="+mn-lt"/>
                <a:cs typeface="+mn-lt"/>
              </a:rPr>
              <a:t>Monitoramento</a:t>
            </a:r>
            <a:endParaRPr lang="pt-BR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+mn-lt"/>
              <a:cs typeface="+mn-lt"/>
            </a:endParaRPr>
          </a:p>
          <a:p>
            <a:pPr marL="914400">
              <a:defRPr/>
            </a:pPr>
            <a:endParaRPr lang="pt-BR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</a:endParaRPr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4275386D-5A4C-0D25-4EE2-84A8E5010942}"/>
              </a:ext>
            </a:extLst>
          </p:cNvPr>
          <p:cNvSpPr/>
          <p:nvPr/>
        </p:nvSpPr>
        <p:spPr>
          <a:xfrm rot="5400000">
            <a:off x="9766696" y="3067929"/>
            <a:ext cx="1502176" cy="32872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20E20F2-07B8-6941-9291-758B8EABEFEA}"/>
              </a:ext>
            </a:extLst>
          </p:cNvPr>
          <p:cNvSpPr/>
          <p:nvPr/>
        </p:nvSpPr>
        <p:spPr>
          <a:xfrm>
            <a:off x="4116909" y="2481206"/>
            <a:ext cx="1653553" cy="16210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1400" b="1">
                <a:solidFill>
                  <a:srgbClr val="000000"/>
                </a:solidFill>
                <a:latin typeface="Montserrat"/>
              </a:rPr>
              <a:t>Versão preliminar do Informe de Monitoramento</a:t>
            </a:r>
            <a:endParaRPr lang="pt-BR" sz="1000" b="1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7B0D318-F6F5-2EDE-1385-08B9FDF69955}"/>
              </a:ext>
            </a:extLst>
          </p:cNvPr>
          <p:cNvSpPr/>
          <p:nvPr/>
        </p:nvSpPr>
        <p:spPr>
          <a:xfrm>
            <a:off x="8684377" y="2481205"/>
            <a:ext cx="1653553" cy="15021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1400" b="1">
                <a:solidFill>
                  <a:srgbClr val="000000"/>
                </a:solidFill>
                <a:latin typeface="Montserrat"/>
              </a:rPr>
              <a:t>DMF/CNJ</a:t>
            </a:r>
            <a:endParaRPr lang="pt-BR" sz="1400">
              <a:solidFill>
                <a:srgbClr val="FFFFFF"/>
              </a:solidFill>
              <a:latin typeface="Montserrat"/>
            </a:endParaRPr>
          </a:p>
          <a:p>
            <a:pPr algn="ctr">
              <a:defRPr/>
            </a:pPr>
            <a:endParaRPr lang="pt-BR" sz="1400" b="1">
              <a:solidFill>
                <a:srgbClr val="000000"/>
              </a:solidFill>
              <a:latin typeface="Montserrat"/>
            </a:endParaRPr>
          </a:p>
          <a:p>
            <a:pPr algn="ctr">
              <a:defRPr/>
            </a:pPr>
            <a:r>
              <a:rPr lang="pt-BR" sz="1400" b="1">
                <a:solidFill>
                  <a:srgbClr val="000000"/>
                </a:solidFill>
                <a:latin typeface="Montserrat"/>
              </a:rPr>
              <a:t>Informe</a:t>
            </a: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de Monitoramento </a:t>
            </a:r>
            <a:r>
              <a:rPr lang="pt-BR" sz="1400" b="1">
                <a:solidFill>
                  <a:srgbClr val="000000"/>
                </a:solidFill>
                <a:latin typeface="Montserrat"/>
              </a:rPr>
              <a:t>ao</a:t>
            </a: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STF</a:t>
            </a:r>
            <a:endParaRPr lang="pt-B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40A619C-2D2C-C49E-78EB-9F06A7C491EE}"/>
              </a:ext>
            </a:extLst>
          </p:cNvPr>
          <p:cNvSpPr/>
          <p:nvPr/>
        </p:nvSpPr>
        <p:spPr>
          <a:xfrm>
            <a:off x="2167693" y="2075491"/>
            <a:ext cx="1438753" cy="11945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Atores estratégicos de âmbito Federal</a:t>
            </a:r>
          </a:p>
        </p:txBody>
      </p:sp>
      <p:sp>
        <p:nvSpPr>
          <p:cNvPr id="11" name="Seta: para a Direita 21">
            <a:extLst>
              <a:ext uri="{FF2B5EF4-FFF2-40B4-BE49-F238E27FC236}">
                <a16:creationId xmlns:a16="http://schemas.microsoft.com/office/drawing/2014/main" id="{43A2F7C2-50CF-24EC-6AFA-266132C10BB5}"/>
              </a:ext>
            </a:extLst>
          </p:cNvPr>
          <p:cNvSpPr/>
          <p:nvPr/>
        </p:nvSpPr>
        <p:spPr>
          <a:xfrm>
            <a:off x="1763024" y="3123759"/>
            <a:ext cx="289345" cy="305239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Seta: para a Direita 21">
            <a:extLst>
              <a:ext uri="{FF2B5EF4-FFF2-40B4-BE49-F238E27FC236}">
                <a16:creationId xmlns:a16="http://schemas.microsoft.com/office/drawing/2014/main" id="{EA93AD01-7B30-8A80-AF2F-9D3605253547}"/>
              </a:ext>
            </a:extLst>
          </p:cNvPr>
          <p:cNvSpPr/>
          <p:nvPr/>
        </p:nvSpPr>
        <p:spPr>
          <a:xfrm>
            <a:off x="5865100" y="3110572"/>
            <a:ext cx="289345" cy="305239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Seta: para a Direita 21">
            <a:extLst>
              <a:ext uri="{FF2B5EF4-FFF2-40B4-BE49-F238E27FC236}">
                <a16:creationId xmlns:a16="http://schemas.microsoft.com/office/drawing/2014/main" id="{81F67CF3-5C0B-B718-70F6-2699E450ED5B}"/>
              </a:ext>
            </a:extLst>
          </p:cNvPr>
          <p:cNvSpPr/>
          <p:nvPr/>
        </p:nvSpPr>
        <p:spPr>
          <a:xfrm>
            <a:off x="8326636" y="3110571"/>
            <a:ext cx="289345" cy="305239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4" name="Gráfico 13" descr="Adicionar com preenchimento sólido">
            <a:extLst>
              <a:ext uri="{FF2B5EF4-FFF2-40B4-BE49-F238E27FC236}">
                <a16:creationId xmlns:a16="http://schemas.microsoft.com/office/drawing/2014/main" id="{5F5ABA6A-676A-D7D6-18C0-0EC4CD3BB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6860" y="4216699"/>
            <a:ext cx="547156" cy="547156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4BF50E08-B228-EDC4-AE5C-0AC4D1998B6D}"/>
              </a:ext>
            </a:extLst>
          </p:cNvPr>
          <p:cNvSpPr/>
          <p:nvPr/>
        </p:nvSpPr>
        <p:spPr>
          <a:xfrm>
            <a:off x="2143791" y="3419673"/>
            <a:ext cx="1438753" cy="11945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Comitê de Políticas Penais</a:t>
            </a:r>
          </a:p>
        </p:txBody>
      </p:sp>
      <p:sp>
        <p:nvSpPr>
          <p:cNvPr id="16" name="Triângulo isósceles 15">
            <a:extLst>
              <a:ext uri="{FF2B5EF4-FFF2-40B4-BE49-F238E27FC236}">
                <a16:creationId xmlns:a16="http://schemas.microsoft.com/office/drawing/2014/main" id="{E99BDE15-7AA9-30B3-420A-C8F925C282F7}"/>
              </a:ext>
            </a:extLst>
          </p:cNvPr>
          <p:cNvSpPr/>
          <p:nvPr/>
        </p:nvSpPr>
        <p:spPr>
          <a:xfrm rot="5400000">
            <a:off x="3076615" y="3151883"/>
            <a:ext cx="1585233" cy="306078"/>
          </a:xfrm>
          <a:prstGeom prst="triangle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07087606-3040-C291-5BB5-9283EC18A9B4}"/>
              </a:ext>
            </a:extLst>
          </p:cNvPr>
          <p:cNvSpPr/>
          <p:nvPr/>
        </p:nvSpPr>
        <p:spPr>
          <a:xfrm>
            <a:off x="6218945" y="2512306"/>
            <a:ext cx="1970898" cy="15747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1400" b="1">
                <a:solidFill>
                  <a:srgbClr val="000000"/>
                </a:solidFill>
                <a:latin typeface="Montserrat"/>
              </a:rPr>
              <a:t>Reunião de Acompanhamento do Comitê Nacional</a:t>
            </a:r>
            <a:endParaRPr lang="pt-BR">
              <a:solidFill>
                <a:srgbClr val="FFFFFF"/>
              </a:solidFill>
              <a:latin typeface="Aptos" panose="02110004020202020204"/>
            </a:endParaRPr>
          </a:p>
          <a:p>
            <a:pPr algn="ctr">
              <a:defRPr/>
            </a:pPr>
            <a:endParaRPr lang="pt-BR" sz="1400" b="1">
              <a:solidFill>
                <a:srgbClr val="000000"/>
              </a:solidFill>
              <a:latin typeface="Montserrat"/>
            </a:endParaRPr>
          </a:p>
          <a:p>
            <a:pPr algn="ctr">
              <a:defRPr/>
            </a:pPr>
            <a:r>
              <a:rPr lang="pt-BR" sz="1400" b="1">
                <a:solidFill>
                  <a:srgbClr val="000000"/>
                </a:solidFill>
                <a:latin typeface="Montserrat"/>
              </a:rPr>
              <a:t> </a:t>
            </a:r>
            <a:r>
              <a:rPr lang="pt-BR" sz="1000" b="1">
                <a:solidFill>
                  <a:srgbClr val="000000"/>
                </a:solidFill>
                <a:latin typeface="Montserrat"/>
              </a:rPr>
              <a:t>DMF/CNJ e SENAPPEN/MJSP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1684C219-7484-7534-9A55-70A9BB02A03E}"/>
              </a:ext>
            </a:extLst>
          </p:cNvPr>
          <p:cNvCxnSpPr>
            <a:cxnSpLocks/>
          </p:cNvCxnSpPr>
          <p:nvPr/>
        </p:nvCxnSpPr>
        <p:spPr>
          <a:xfrm flipH="1">
            <a:off x="2557605" y="4712716"/>
            <a:ext cx="159659" cy="586889"/>
          </a:xfrm>
          <a:prstGeom prst="straightConnector1">
            <a:avLst/>
          </a:prstGeom>
          <a:ln>
            <a:solidFill>
              <a:srgbClr val="676767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tângulo 18">
            <a:extLst>
              <a:ext uri="{FF2B5EF4-FFF2-40B4-BE49-F238E27FC236}">
                <a16:creationId xmlns:a16="http://schemas.microsoft.com/office/drawing/2014/main" id="{1A60CBC6-4599-E956-CF76-A81AE88C4358}"/>
              </a:ext>
            </a:extLst>
          </p:cNvPr>
          <p:cNvSpPr/>
          <p:nvPr/>
        </p:nvSpPr>
        <p:spPr>
          <a:xfrm>
            <a:off x="1392577" y="5398129"/>
            <a:ext cx="1753757" cy="875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Demais atores estratégicos </a:t>
            </a:r>
            <a:r>
              <a:rPr lang="pt-BR" sz="1200" b="1">
                <a:solidFill>
                  <a:srgbClr val="000000"/>
                </a:solidFill>
                <a:latin typeface="Montserrat"/>
              </a:rPr>
              <a:t>estaduais e distritais</a:t>
            </a:r>
            <a:endParaRPr kumimoji="0" lang="pt-B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20" name="Gráfico 3" descr="Monitor com preenchimento sólido">
            <a:extLst>
              <a:ext uri="{FF2B5EF4-FFF2-40B4-BE49-F238E27FC236}">
                <a16:creationId xmlns:a16="http://schemas.microsoft.com/office/drawing/2014/main" id="{794EF0B1-D277-0F97-5498-8FB4827DBA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80144" y="4944543"/>
            <a:ext cx="842400" cy="812400"/>
          </a:xfrm>
          <a:prstGeom prst="rect">
            <a:avLst/>
          </a:prstGeom>
        </p:spPr>
      </p:pic>
      <p:pic>
        <p:nvPicPr>
          <p:cNvPr id="21" name="Gráfico 20" descr="Lupa com preenchimento sólido">
            <a:extLst>
              <a:ext uri="{FF2B5EF4-FFF2-40B4-BE49-F238E27FC236}">
                <a16:creationId xmlns:a16="http://schemas.microsoft.com/office/drawing/2014/main" id="{1B81AFCD-1165-35BD-B0EF-00B6C12BA7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20438" y="5082610"/>
            <a:ext cx="547724" cy="53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75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EA64D-5665-A255-6175-27455AC8B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1085798F-D6F1-98DF-9161-CA8634CC9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6"/>
            <a:ext cx="12192000" cy="686143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CD390B85-3629-9C87-3770-5A932FB267CF}"/>
              </a:ext>
            </a:extLst>
          </p:cNvPr>
          <p:cNvSpPr txBox="1">
            <a:spLocks/>
          </p:cNvSpPr>
          <p:nvPr/>
        </p:nvSpPr>
        <p:spPr>
          <a:xfrm>
            <a:off x="8403772" y="1328370"/>
            <a:ext cx="3788228" cy="701731"/>
          </a:xfrm>
          <a:prstGeom prst="rect">
            <a:avLst/>
          </a:prstGeom>
          <a:solidFill>
            <a:srgbClr val="CC3300"/>
          </a:solidFill>
        </p:spPr>
        <p:txBody>
          <a:bodyPr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>
                <a:solidFill>
                  <a:schemeClr val="bg1"/>
                </a:solidFill>
                <a:latin typeface="Montserrat"/>
                <a:ea typeface="+mn-ea"/>
                <a:cs typeface="+mn-cs"/>
              </a:rPr>
              <a:t>Contatos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F008245-423B-3503-8C83-AC355D82446C}"/>
              </a:ext>
            </a:extLst>
          </p:cNvPr>
          <p:cNvSpPr txBox="1"/>
          <p:nvPr/>
        </p:nvSpPr>
        <p:spPr>
          <a:xfrm>
            <a:off x="5235378" y="3241190"/>
            <a:ext cx="5054730" cy="18466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3200" b="1">
                <a:solidFill>
                  <a:srgbClr val="000000"/>
                </a:solidFill>
                <a:latin typeface="Montserrat"/>
                <a:hlinkClick r:id="rId3"/>
              </a:rPr>
              <a:t>pena.justa@cnj.jus.br</a:t>
            </a:r>
            <a:r>
              <a:rPr lang="pt-BR" sz="3200" b="1">
                <a:solidFill>
                  <a:srgbClr val="000000"/>
                </a:solidFill>
                <a:latin typeface="Montserrat"/>
              </a:rPr>
              <a:t> </a:t>
            </a:r>
            <a:endParaRPr lang="pt-BR" sz="1600"/>
          </a:p>
          <a:p>
            <a:pPr algn="ctr"/>
            <a:endParaRPr lang="pt-BR" sz="3200" b="1">
              <a:solidFill>
                <a:srgbClr val="000000"/>
              </a:solidFill>
              <a:latin typeface="Montserrat" pitchFamily="2" charset="77"/>
            </a:endParaRPr>
          </a:p>
          <a:p>
            <a:pPr algn="just"/>
            <a:r>
              <a:rPr lang="pt-BR" sz="3200" b="1">
                <a:solidFill>
                  <a:srgbClr val="000000"/>
                </a:solidFill>
                <a:latin typeface="Montserrat"/>
                <a:hlinkClick r:id="rId4"/>
              </a:rPr>
              <a:t>penajusta@mj.gov.br</a:t>
            </a:r>
          </a:p>
          <a:p>
            <a:pPr algn="ctr"/>
            <a:endParaRPr lang="pt-BR" sz="1600"/>
          </a:p>
        </p:txBody>
      </p:sp>
      <p:pic>
        <p:nvPicPr>
          <p:cNvPr id="7" name="Imagem 6" descr="ícone De Email Em Fundo Vermelho ...">
            <a:extLst>
              <a:ext uri="{FF2B5EF4-FFF2-40B4-BE49-F238E27FC236}">
                <a16:creationId xmlns:a16="http://schemas.microsoft.com/office/drawing/2014/main" id="{A3C26FBA-C41F-C1A1-2EF2-7C0017DB99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287" y="2702495"/>
            <a:ext cx="2861992" cy="2833238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369F1E17-06BF-F80C-1B57-3F604EC85F98}"/>
              </a:ext>
            </a:extLst>
          </p:cNvPr>
          <p:cNvCxnSpPr/>
          <p:nvPr/>
        </p:nvCxnSpPr>
        <p:spPr>
          <a:xfrm>
            <a:off x="4655299" y="2617860"/>
            <a:ext cx="12423" cy="2918627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684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0C4B4-50E0-AD25-7EED-413AC1B63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82640C65-D328-1173-FE11-F98C673CA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6"/>
            <a:ext cx="12192000" cy="686143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0F8F94E5-6F58-9097-E11D-1E1AF251CD80}"/>
              </a:ext>
            </a:extLst>
          </p:cNvPr>
          <p:cNvSpPr txBox="1">
            <a:spLocks/>
          </p:cNvSpPr>
          <p:nvPr/>
        </p:nvSpPr>
        <p:spPr>
          <a:xfrm>
            <a:off x="1340660" y="1011354"/>
            <a:ext cx="1709058" cy="701731"/>
          </a:xfrm>
          <a:prstGeom prst="rect">
            <a:avLst/>
          </a:prstGeom>
          <a:solidFill>
            <a:srgbClr val="CC3300"/>
          </a:solidFill>
        </p:spPr>
        <p:txBody>
          <a:bodyPr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chemeClr val="bg1"/>
                </a:solidFill>
                <a:latin typeface="Montserrat"/>
                <a:ea typeface="+mn-ea"/>
                <a:cs typeface="+mn-cs"/>
              </a:rPr>
              <a:t>Sites</a:t>
            </a:r>
          </a:p>
        </p:txBody>
      </p:sp>
      <p:sp>
        <p:nvSpPr>
          <p:cNvPr id="15" name="AutoShape 8">
            <a:extLst>
              <a:ext uri="{FF2B5EF4-FFF2-40B4-BE49-F238E27FC236}">
                <a16:creationId xmlns:a16="http://schemas.microsoft.com/office/drawing/2014/main" id="{0F9A58ED-568C-F28C-D378-2D1CF784A8EF}"/>
              </a:ext>
            </a:extLst>
          </p:cNvPr>
          <p:cNvSpPr/>
          <p:nvPr/>
        </p:nvSpPr>
        <p:spPr>
          <a:xfrm>
            <a:off x="2294524" y="2255635"/>
            <a:ext cx="2945751" cy="39107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t"/>
          <a:lstStyle/>
          <a:p>
            <a:pPr algn="ctr"/>
            <a:endParaRPr lang="pt-BR" sz="1600" b="1">
              <a:latin typeface="Montserrat"/>
            </a:endParaRPr>
          </a:p>
          <a:p>
            <a:pPr algn="ctr"/>
            <a:r>
              <a:rPr lang="pt-BR" sz="1600" b="1">
                <a:latin typeface="Montserrat"/>
              </a:rPr>
              <a:t>Todos os Documentos do Pena Justa</a:t>
            </a:r>
            <a:endParaRPr lang="pt-BR"/>
          </a:p>
          <a:p>
            <a:pPr algn="ctr"/>
            <a:endParaRPr lang="pt-BR" sz="1600" b="1">
              <a:latin typeface="Montserrat"/>
            </a:endParaRPr>
          </a:p>
          <a:p>
            <a:pPr algn="ctr"/>
            <a:r>
              <a:rPr lang="pt-BR" sz="1600" b="1">
                <a:latin typeface="Montserrat"/>
              </a:rPr>
              <a:t>CNJ</a:t>
            </a:r>
          </a:p>
          <a:p>
            <a:pPr algn="ctr"/>
            <a:endParaRPr lang="pt-BR" sz="1600" b="1">
              <a:latin typeface="Montserrat"/>
            </a:endParaRPr>
          </a:p>
          <a:p>
            <a:pPr algn="ctr"/>
            <a:endParaRPr lang="pt-BR" sz="1600" b="1">
              <a:latin typeface="Montserrat"/>
            </a:endParaRPr>
          </a:p>
        </p:txBody>
      </p:sp>
      <p:sp>
        <p:nvSpPr>
          <p:cNvPr id="3" name="AutoShape 8">
            <a:extLst>
              <a:ext uri="{FF2B5EF4-FFF2-40B4-BE49-F238E27FC236}">
                <a16:creationId xmlns:a16="http://schemas.microsoft.com/office/drawing/2014/main" id="{4C01558D-819C-4FE6-3231-81DFD82909F2}"/>
              </a:ext>
            </a:extLst>
          </p:cNvPr>
          <p:cNvSpPr/>
          <p:nvPr/>
        </p:nvSpPr>
        <p:spPr>
          <a:xfrm>
            <a:off x="6518524" y="2255635"/>
            <a:ext cx="2945751" cy="3910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anchor="t"/>
          <a:lstStyle/>
          <a:p>
            <a:pPr algn="ctr"/>
            <a:endParaRPr lang="pt-BR" sz="1600" b="1">
              <a:latin typeface="Montserrat"/>
            </a:endParaRPr>
          </a:p>
          <a:p>
            <a:pPr algn="ctr"/>
            <a:r>
              <a:rPr lang="pt-BR" sz="1600" b="1">
                <a:latin typeface="Montserrat"/>
              </a:rPr>
              <a:t>Todos os Documentos do Pena Justa</a:t>
            </a:r>
            <a:endParaRPr lang="pt-BR"/>
          </a:p>
          <a:p>
            <a:pPr algn="ctr"/>
            <a:endParaRPr lang="pt-BR" sz="1600" b="1">
              <a:latin typeface="Montserrat"/>
            </a:endParaRPr>
          </a:p>
          <a:p>
            <a:pPr algn="ctr"/>
            <a:r>
              <a:rPr lang="pt-BR" sz="1600" b="1">
                <a:latin typeface="Montserrat"/>
              </a:rPr>
              <a:t>MJSP</a:t>
            </a:r>
          </a:p>
          <a:p>
            <a:pPr algn="ctr"/>
            <a:endParaRPr lang="pt-BR" sz="1600" b="1">
              <a:latin typeface="Montserrat"/>
            </a:endParaRPr>
          </a:p>
          <a:p>
            <a:pPr algn="ctr"/>
            <a:endParaRPr lang="pt-BR" sz="1600" b="1">
              <a:latin typeface="Montserra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46253CA-434E-BDA5-010E-E1C8068E27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57399" y="3732000"/>
            <a:ext cx="1620000" cy="1620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D941F0C-989A-6A77-FEC0-0E84FE2143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181399" y="3732000"/>
            <a:ext cx="162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E055965-D0FE-838B-C389-A270E2E47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6"/>
            <a:ext cx="12192000" cy="686143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755AB77-E277-935A-22CA-E4E54CFA2CE4}"/>
              </a:ext>
            </a:extLst>
          </p:cNvPr>
          <p:cNvSpPr txBox="1"/>
          <p:nvPr/>
        </p:nvSpPr>
        <p:spPr>
          <a:xfrm>
            <a:off x="914400" y="2782669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>
                <a:solidFill>
                  <a:schemeClr val="bg1"/>
                </a:solidFill>
                <a:effectLst/>
                <a:latin typeface="Montserrat" pitchFamily="2" charset="77"/>
                <a:ea typeface="Trebuchet MS" panose="020B0703020202090204" pitchFamily="34" charset="0"/>
                <a:cs typeface="Trebuchet MS" panose="020B0703020202090204" pitchFamily="34" charset="0"/>
              </a:rPr>
              <a:t>Obrigado(a)!</a:t>
            </a:r>
            <a:endParaRPr lang="pt-BR" sz="3600" b="1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2039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7D2AC5CE-FD30-3B32-8725-D0BC29EDB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AAA28E1-125F-8F91-9195-533D7E17565C}"/>
              </a:ext>
            </a:extLst>
          </p:cNvPr>
          <p:cNvSpPr txBox="1">
            <a:spLocks/>
          </p:cNvSpPr>
          <p:nvPr/>
        </p:nvSpPr>
        <p:spPr>
          <a:xfrm>
            <a:off x="725351" y="850872"/>
            <a:ext cx="3683917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b="1">
                <a:solidFill>
                  <a:srgbClr val="676767"/>
                </a:solidFill>
                <a:latin typeface="Montserrat"/>
                <a:ea typeface="+mj-lt"/>
                <a:cs typeface="+mj-lt"/>
              </a:rPr>
              <a:t>PROGRAMAÇÃO</a:t>
            </a:r>
            <a:endParaRPr lang="pt-BR" sz="2400" b="1">
              <a:solidFill>
                <a:srgbClr val="676767"/>
              </a:solidFill>
              <a:latin typeface="Montserrat"/>
              <a:ea typeface="+mn-ea"/>
              <a:cs typeface="+mn-cs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1E350D3-FDD9-490B-653B-763E619D9D1C}"/>
              </a:ext>
            </a:extLst>
          </p:cNvPr>
          <p:cNvSpPr txBox="1">
            <a:spLocks/>
          </p:cNvSpPr>
          <p:nvPr/>
        </p:nvSpPr>
        <p:spPr>
          <a:xfrm>
            <a:off x="725351" y="1712836"/>
            <a:ext cx="7357017" cy="430887"/>
          </a:xfrm>
          <a:prstGeom prst="rect">
            <a:avLst/>
          </a:prstGeom>
          <a:solidFill>
            <a:srgbClr val="676767"/>
          </a:solidFill>
        </p:spPr>
        <p:txBody>
          <a:bodyPr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b="1">
                <a:solidFill>
                  <a:srgbClr val="FFFFFF"/>
                </a:solidFill>
                <a:latin typeface="Montserrat"/>
                <a:ea typeface="+mj-lt"/>
                <a:cs typeface="+mj-lt"/>
              </a:rPr>
              <a:t>1. Abertura (Coordenações do Comitê Nacional)</a:t>
            </a:r>
            <a:endParaRPr lang="pt-BR" sz="2200" b="1">
              <a:solidFill>
                <a:srgbClr val="FFFFFF"/>
              </a:solidFill>
              <a:latin typeface="Montserrat"/>
              <a:ea typeface="+mn-ea"/>
              <a:cs typeface="+mn-cs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035613DA-714F-9CF6-5D8C-5CC11A13D861}"/>
              </a:ext>
            </a:extLst>
          </p:cNvPr>
          <p:cNvSpPr txBox="1">
            <a:spLocks/>
          </p:cNvSpPr>
          <p:nvPr/>
        </p:nvSpPr>
        <p:spPr>
          <a:xfrm>
            <a:off x="725352" y="2366509"/>
            <a:ext cx="9449286" cy="769441"/>
          </a:xfrm>
          <a:prstGeom prst="rect">
            <a:avLst/>
          </a:prstGeom>
          <a:solidFill>
            <a:srgbClr val="676767"/>
          </a:solidFill>
        </p:spPr>
        <p:txBody>
          <a:bodyPr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b="1">
                <a:solidFill>
                  <a:srgbClr val="FFFFFF"/>
                </a:solidFill>
                <a:latin typeface="Montserrat"/>
                <a:ea typeface="+mj-lt"/>
                <a:cs typeface="+mj-lt"/>
              </a:rPr>
              <a:t>2. Orientações para elaboração dos Planos Estaduais e Distrital (Representantes da Secretaria Executiva do Comitê Nacional)</a:t>
            </a:r>
            <a:endParaRPr lang="pt-BR" sz="2200" b="1">
              <a:solidFill>
                <a:srgbClr val="FFFFFF"/>
              </a:solidFill>
              <a:latin typeface="Montserrat"/>
              <a:ea typeface="+mn-ea"/>
              <a:cs typeface="+mn-cs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B2903F8A-346F-10CA-4169-5B3CD77F58DC}"/>
              </a:ext>
            </a:extLst>
          </p:cNvPr>
          <p:cNvSpPr txBox="1">
            <a:spLocks/>
          </p:cNvSpPr>
          <p:nvPr/>
        </p:nvSpPr>
        <p:spPr>
          <a:xfrm>
            <a:off x="725351" y="3429000"/>
            <a:ext cx="9449286" cy="1107996"/>
          </a:xfrm>
          <a:prstGeom prst="rect">
            <a:avLst/>
          </a:prstGeom>
          <a:solidFill>
            <a:srgbClr val="676767"/>
          </a:solidFill>
        </p:spPr>
        <p:txBody>
          <a:bodyPr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b="1">
                <a:solidFill>
                  <a:srgbClr val="FFFFFF"/>
                </a:solidFill>
                <a:latin typeface="Montserrat"/>
                <a:ea typeface="+mj-lt"/>
                <a:cs typeface="+mj-lt"/>
              </a:rPr>
              <a:t>3. Orientações sobre a participação dos Comitês de Políticas Penais no Monitoramento do Plano Nacional </a:t>
            </a:r>
          </a:p>
          <a:p>
            <a:pPr>
              <a:lnSpc>
                <a:spcPct val="100000"/>
              </a:lnSpc>
            </a:pPr>
            <a:r>
              <a:rPr lang="pt-BR" sz="2200" b="1">
                <a:solidFill>
                  <a:srgbClr val="FFFFFF"/>
                </a:solidFill>
                <a:latin typeface="Montserrat"/>
                <a:ea typeface="+mj-lt"/>
                <a:cs typeface="+mj-lt"/>
              </a:rPr>
              <a:t>(Representantes da Secretaria Executiva do Comitê Nacional)</a:t>
            </a:r>
            <a:endParaRPr lang="pt-BR" sz="2200" b="1">
              <a:solidFill>
                <a:srgbClr val="FFFFFF"/>
              </a:solidFill>
              <a:latin typeface="Montserrat"/>
              <a:ea typeface="+mn-ea"/>
              <a:cs typeface="+mn-cs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5E35FD7-51E2-05A7-848E-BBCEFF1E87D7}"/>
              </a:ext>
            </a:extLst>
          </p:cNvPr>
          <p:cNvSpPr txBox="1">
            <a:spLocks/>
          </p:cNvSpPr>
          <p:nvPr/>
        </p:nvSpPr>
        <p:spPr>
          <a:xfrm>
            <a:off x="725351" y="4766142"/>
            <a:ext cx="3580718" cy="461665"/>
          </a:xfrm>
          <a:prstGeom prst="rect">
            <a:avLst/>
          </a:prstGeom>
          <a:solidFill>
            <a:srgbClr val="676767"/>
          </a:solidFill>
        </p:spPr>
        <p:txBody>
          <a:bodyPr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b="1">
                <a:solidFill>
                  <a:srgbClr val="FFFFFF"/>
                </a:solidFill>
                <a:latin typeface="Montserrat"/>
                <a:ea typeface="+mj-lt"/>
                <a:cs typeface="+mj-lt"/>
              </a:rPr>
              <a:t>4. Diálogos</a:t>
            </a:r>
            <a:endParaRPr lang="pt-BR" sz="2400" b="1">
              <a:solidFill>
                <a:srgbClr val="FFFFFF"/>
              </a:solidFill>
              <a:latin typeface="Montserrat"/>
              <a:ea typeface="+mn-ea"/>
              <a:cs typeface="+mn-c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624DDFF-61AB-E368-106D-4D918B28E66F}"/>
              </a:ext>
            </a:extLst>
          </p:cNvPr>
          <p:cNvSpPr txBox="1">
            <a:spLocks/>
          </p:cNvSpPr>
          <p:nvPr/>
        </p:nvSpPr>
        <p:spPr>
          <a:xfrm>
            <a:off x="725351" y="5545463"/>
            <a:ext cx="3580718" cy="461665"/>
          </a:xfrm>
          <a:prstGeom prst="rect">
            <a:avLst/>
          </a:prstGeom>
          <a:solidFill>
            <a:srgbClr val="676767"/>
          </a:solidFill>
        </p:spPr>
        <p:txBody>
          <a:bodyPr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b="1">
                <a:solidFill>
                  <a:srgbClr val="FFFFFF"/>
                </a:solidFill>
                <a:latin typeface="Montserrat"/>
                <a:ea typeface="+mj-lt"/>
                <a:cs typeface="+mj-lt"/>
              </a:rPr>
              <a:t>5. Encerramento</a:t>
            </a:r>
            <a:endParaRPr lang="pt-BR" sz="2400" b="1">
              <a:solidFill>
                <a:srgbClr val="FFFFFF"/>
              </a:solidFill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79080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B60BB-100F-C834-108B-D4A93ACE2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F0BE44D3-3E63-1110-D99E-E8137A7C5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63"/>
            <a:ext cx="12192000" cy="6861432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F76CFB9A-E480-EFC8-F095-68D25CDB6696}"/>
              </a:ext>
            </a:extLst>
          </p:cNvPr>
          <p:cNvSpPr txBox="1"/>
          <p:nvPr/>
        </p:nvSpPr>
        <p:spPr>
          <a:xfrm>
            <a:off x="883236" y="2066491"/>
            <a:ext cx="3873360" cy="20599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1773"/>
              </a:lnSpc>
            </a:pPr>
            <a:r>
              <a:rPr lang="pt-BR" sz="1400" b="1" noProof="0">
                <a:latin typeface="Montserrat"/>
                <a:ea typeface="Roboto"/>
                <a:cs typeface="Roboto"/>
                <a:sym typeface="Montserrat Bold"/>
              </a:rPr>
              <a:t>Recebimento do Plano Nacional</a:t>
            </a:r>
            <a:r>
              <a:rPr lang="pt-BR" sz="1400" noProof="0">
                <a:latin typeface="Montserrat"/>
                <a:ea typeface="Roboto"/>
                <a:cs typeface="Roboto"/>
                <a:sym typeface="Montserrat Bold"/>
              </a:rPr>
              <a:t> homologado pelo STF, de seu </a:t>
            </a:r>
            <a:r>
              <a:rPr lang="pt-BR" sz="1400" b="1" noProof="0">
                <a:latin typeface="Montserrat"/>
                <a:ea typeface="Roboto"/>
                <a:cs typeface="Roboto"/>
                <a:sym typeface="Montserrat Bold"/>
              </a:rPr>
              <a:t>Sumário Executivo e do Caderno Orientador</a:t>
            </a:r>
            <a:r>
              <a:rPr lang="pt-BR" sz="1400" noProof="0">
                <a:latin typeface="Montserrat"/>
                <a:ea typeface="Roboto"/>
                <a:cs typeface="Roboto"/>
                <a:sym typeface="Montserrat Bold"/>
              </a:rPr>
              <a:t> para elaboração dos Planos Estaduais e do Plano Distrital; tratativas e articulações interinstitucionais e intersetoriais para implantação dos Comitês de Políticas Penais onde ainda não houver </a:t>
            </a:r>
            <a:endParaRPr lang="pt-BR" sz="1400" noProof="0">
              <a:latin typeface="Montserrat"/>
              <a:ea typeface="Roboto"/>
              <a:cs typeface="Roboto"/>
            </a:endParaRPr>
          </a:p>
          <a:p>
            <a:pPr algn="just" defTabSz="609630">
              <a:lnSpc>
                <a:spcPts val="1773"/>
              </a:lnSpc>
              <a:spcBef>
                <a:spcPct val="0"/>
              </a:spcBef>
            </a:pPr>
            <a:endParaRPr lang="en-US" sz="1267" b="1">
              <a:latin typeface="Montserrat SemiBold" panose="020F0502020204030204" pitchFamily="2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09345EA-439B-0AD3-D79F-84F5D7A8E758}"/>
              </a:ext>
            </a:extLst>
          </p:cNvPr>
          <p:cNvSpPr txBox="1"/>
          <p:nvPr/>
        </p:nvSpPr>
        <p:spPr>
          <a:xfrm>
            <a:off x="933485" y="1497424"/>
            <a:ext cx="3856584" cy="362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880"/>
              </a:lnSpc>
              <a:spcBef>
                <a:spcPct val="0"/>
              </a:spcBef>
            </a:pPr>
            <a:r>
              <a:rPr lang="en-US" sz="2400" b="1" err="1">
                <a:solidFill>
                  <a:srgbClr val="CC3300"/>
                </a:solidFill>
                <a:latin typeface="Montserrat Bold"/>
                <a:sym typeface="Montserrat Bold"/>
              </a:rPr>
              <a:t>Fevereiro</a:t>
            </a:r>
            <a:endParaRPr lang="pt-BR" err="1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D7EDAD9-5B13-882F-786A-E8ABA4AD6033}"/>
              </a:ext>
            </a:extLst>
          </p:cNvPr>
          <p:cNvSpPr txBox="1"/>
          <p:nvPr/>
        </p:nvSpPr>
        <p:spPr>
          <a:xfrm>
            <a:off x="5688561" y="1498854"/>
            <a:ext cx="3065608" cy="362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880"/>
              </a:lnSpc>
              <a:spcBef>
                <a:spcPct val="0"/>
              </a:spcBef>
            </a:pPr>
            <a:r>
              <a:rPr lang="en-US" sz="2400" b="1" err="1">
                <a:solidFill>
                  <a:srgbClr val="CC3300"/>
                </a:solidFill>
                <a:latin typeface="Montserrat Bold"/>
                <a:sym typeface="Montserrat Bold"/>
              </a:rPr>
              <a:t>Março</a:t>
            </a:r>
            <a:endParaRPr lang="pt-BR" err="1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746B0B58-1A9D-713C-F7C1-9561DB8C3EDD}"/>
              </a:ext>
            </a:extLst>
          </p:cNvPr>
          <p:cNvSpPr txBox="1"/>
          <p:nvPr/>
        </p:nvSpPr>
        <p:spPr>
          <a:xfrm>
            <a:off x="5641840" y="2084414"/>
            <a:ext cx="3179608" cy="16869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1867"/>
              </a:lnSpc>
            </a:pPr>
            <a:r>
              <a:rPr lang="pt-BR" sz="1400" b="1" noProof="0">
                <a:latin typeface="Montserrat"/>
                <a:ea typeface="Roboto"/>
                <a:cs typeface="Roboto"/>
                <a:sym typeface="Montserrat Bold"/>
              </a:rPr>
              <a:t>Consolidação e institucionalização dos Comitês de Políticas Penais</a:t>
            </a:r>
            <a:r>
              <a:rPr lang="pt-BR" sz="1400" noProof="0">
                <a:latin typeface="Montserrat"/>
                <a:ea typeface="Roboto"/>
                <a:cs typeface="Roboto"/>
                <a:sym typeface="Montserrat Bold"/>
              </a:rPr>
              <a:t> e de suas Secretarias; elaboração da Minuta do Plano Estadual ou do Plano Distrital </a:t>
            </a:r>
          </a:p>
          <a:p>
            <a:pPr algn="just" defTabSz="609630">
              <a:lnSpc>
                <a:spcPts val="1867"/>
              </a:lnSpc>
              <a:spcBef>
                <a:spcPct val="0"/>
              </a:spcBef>
            </a:pPr>
            <a:endParaRPr lang="en-US" sz="1333" b="1">
              <a:latin typeface="Montserrat SemiBold" panose="00000700000000000000" pitchFamily="2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69A1334C-E04F-1F72-CCF7-6E9EC8AFD8A5}"/>
              </a:ext>
            </a:extLst>
          </p:cNvPr>
          <p:cNvSpPr/>
          <p:nvPr/>
        </p:nvSpPr>
        <p:spPr>
          <a:xfrm flipV="1">
            <a:off x="502480" y="4062017"/>
            <a:ext cx="11506200" cy="6350"/>
          </a:xfrm>
          <a:prstGeom prst="line">
            <a:avLst/>
          </a:prstGeom>
          <a:ln w="19050" cap="rnd">
            <a:solidFill>
              <a:srgbClr val="67676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369F8024-A793-DAAF-8097-053FBCD6E24E}"/>
              </a:ext>
            </a:extLst>
          </p:cNvPr>
          <p:cNvGrpSpPr/>
          <p:nvPr/>
        </p:nvGrpSpPr>
        <p:grpSpPr>
          <a:xfrm>
            <a:off x="2675889" y="3953700"/>
            <a:ext cx="260801" cy="225855"/>
            <a:chOff x="0" y="0"/>
            <a:chExt cx="3619627" cy="3134614"/>
          </a:xfrm>
          <a:solidFill>
            <a:schemeClr val="bg1">
              <a:lumMod val="50000"/>
            </a:schemeClr>
          </a:solidFill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5F8098FB-F49D-9E68-A875-69E78BD789B7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CC3300"/>
            </a:solidFill>
            <a:ln>
              <a:solidFill>
                <a:srgbClr val="676767"/>
              </a:solidFill>
            </a:ln>
          </p:spPr>
          <p:txBody>
            <a:bodyPr/>
            <a:lstStyle/>
            <a:p>
              <a:pPr defTabSz="609630"/>
              <a:endParaRPr lang="pt-BR" sz="1200">
                <a:solidFill>
                  <a:srgbClr val="FFC000"/>
                </a:solidFill>
                <a:latin typeface="Calibri"/>
              </a:endParaRPr>
            </a:p>
          </p:txBody>
        </p:sp>
      </p:grpSp>
      <p:grpSp>
        <p:nvGrpSpPr>
          <p:cNvPr id="10" name="Group 12">
            <a:extLst>
              <a:ext uri="{FF2B5EF4-FFF2-40B4-BE49-F238E27FC236}">
                <a16:creationId xmlns:a16="http://schemas.microsoft.com/office/drawing/2014/main" id="{09CA9B9D-260D-F1AD-4F07-60585B89BFFF}"/>
              </a:ext>
            </a:extLst>
          </p:cNvPr>
          <p:cNvGrpSpPr/>
          <p:nvPr/>
        </p:nvGrpSpPr>
        <p:grpSpPr>
          <a:xfrm>
            <a:off x="7042690" y="3959715"/>
            <a:ext cx="253469" cy="219505"/>
            <a:chOff x="0" y="0"/>
            <a:chExt cx="3619627" cy="3134614"/>
          </a:xfrm>
          <a:solidFill>
            <a:schemeClr val="bg1">
              <a:lumMod val="50000"/>
            </a:schemeClr>
          </a:solidFill>
        </p:grpSpPr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B70BF9C4-31CF-1C08-BC26-76615BB929C3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CC3300"/>
            </a:solidFill>
            <a:ln>
              <a:solidFill>
                <a:srgbClr val="676767"/>
              </a:solidFill>
            </a:ln>
          </p:spPr>
          <p:txBody>
            <a:bodyPr/>
            <a:lstStyle/>
            <a:p>
              <a:pPr defTabSz="609630"/>
              <a:endParaRPr lang="pt-BR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113FE598-FDCE-9963-4C73-B1802AA49BFA}"/>
              </a:ext>
            </a:extLst>
          </p:cNvPr>
          <p:cNvGrpSpPr/>
          <p:nvPr/>
        </p:nvGrpSpPr>
        <p:grpSpPr>
          <a:xfrm>
            <a:off x="10506240" y="3989063"/>
            <a:ext cx="253469" cy="219505"/>
            <a:chOff x="0" y="0"/>
            <a:chExt cx="3619627" cy="3134614"/>
          </a:xfrm>
          <a:solidFill>
            <a:schemeClr val="bg1">
              <a:lumMod val="50000"/>
            </a:schemeClr>
          </a:solidFill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CC2C924C-88ED-3199-7DD7-1449E3CA663C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CC3300"/>
            </a:solidFill>
            <a:ln>
              <a:solidFill>
                <a:srgbClr val="676767"/>
              </a:solidFill>
            </a:ln>
          </p:spPr>
          <p:txBody>
            <a:bodyPr/>
            <a:lstStyle/>
            <a:p>
              <a:pPr defTabSz="609630"/>
              <a:endParaRPr lang="pt-BR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22">
            <a:extLst>
              <a:ext uri="{FF2B5EF4-FFF2-40B4-BE49-F238E27FC236}">
                <a16:creationId xmlns:a16="http://schemas.microsoft.com/office/drawing/2014/main" id="{3E20B079-99BF-530A-4455-7A2D94B1AF0E}"/>
              </a:ext>
            </a:extLst>
          </p:cNvPr>
          <p:cNvGrpSpPr/>
          <p:nvPr/>
        </p:nvGrpSpPr>
        <p:grpSpPr>
          <a:xfrm>
            <a:off x="912747" y="4350781"/>
            <a:ext cx="3887459" cy="2140195"/>
            <a:chOff x="-2005829" y="0"/>
            <a:chExt cx="10233040" cy="4280390"/>
          </a:xfrm>
        </p:grpSpPr>
        <p:sp>
          <p:nvSpPr>
            <p:cNvPr id="15" name="TextBox 23">
              <a:extLst>
                <a:ext uri="{FF2B5EF4-FFF2-40B4-BE49-F238E27FC236}">
                  <a16:creationId xmlns:a16="http://schemas.microsoft.com/office/drawing/2014/main" id="{73BDCC8A-C9EF-674A-792F-E6A2CACEE27B}"/>
                </a:ext>
              </a:extLst>
            </p:cNvPr>
            <p:cNvSpPr txBox="1"/>
            <p:nvPr/>
          </p:nvSpPr>
          <p:spPr>
            <a:xfrm>
              <a:off x="-2005829" y="0"/>
              <a:ext cx="10233040" cy="7241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2880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CC3300"/>
                  </a:solidFill>
                  <a:latin typeface="Montserrat Bold"/>
                  <a:sym typeface="Montserrat Bold"/>
                </a:rPr>
                <a:t>Abril e Maio</a:t>
              </a:r>
              <a:endParaRPr lang="pt-BR"/>
            </a:p>
          </p:txBody>
        </p:sp>
        <p:sp>
          <p:nvSpPr>
            <p:cNvPr id="16" name="TextBox 24">
              <a:extLst>
                <a:ext uri="{FF2B5EF4-FFF2-40B4-BE49-F238E27FC236}">
                  <a16:creationId xmlns:a16="http://schemas.microsoft.com/office/drawing/2014/main" id="{803EC6E2-3809-6E16-B9B0-ADB4DD868A60}"/>
                </a:ext>
              </a:extLst>
            </p:cNvPr>
            <p:cNvSpPr txBox="1"/>
            <p:nvPr/>
          </p:nvSpPr>
          <p:spPr>
            <a:xfrm>
              <a:off x="-1963825" y="1083874"/>
              <a:ext cx="10191036" cy="31965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1773"/>
                </a:lnSpc>
              </a:pPr>
              <a:r>
                <a:rPr lang="pt-BR" sz="1400" b="1" noProof="0">
                  <a:latin typeface="Montserrat"/>
                  <a:ea typeface="Roboto"/>
                  <a:cs typeface="Roboto"/>
                  <a:sym typeface="Montserrat Bold"/>
                </a:rPr>
                <a:t>Realização de reuniões interinstitucionais e dos processos de participação social</a:t>
              </a:r>
              <a:r>
                <a:rPr lang="pt-BR" sz="1400" noProof="0">
                  <a:latin typeface="Montserrat"/>
                  <a:ea typeface="Roboto"/>
                  <a:cs typeface="Roboto"/>
                  <a:sym typeface="Montserrat Bold"/>
                </a:rPr>
                <a:t> (consulta, audiência pública e/ou outros) para apresentação da Minuta do Plano e recebimento de contribuições</a:t>
              </a:r>
              <a:endParaRPr lang="pt-BR" sz="1400" noProof="0">
                <a:latin typeface="Montserrat"/>
                <a:ea typeface="Roboto"/>
                <a:cs typeface="Roboto"/>
              </a:endParaRPr>
            </a:p>
            <a:p>
              <a:pPr algn="just" defTabSz="609630">
                <a:lnSpc>
                  <a:spcPts val="1773"/>
                </a:lnSpc>
                <a:spcBef>
                  <a:spcPct val="0"/>
                </a:spcBef>
              </a:pPr>
              <a:endParaRPr lang="en-US" sz="1267" b="1">
                <a:latin typeface="Montserrat SemiBold" panose="00000700000000000000" pitchFamily="2" charset="0"/>
                <a:ea typeface="Montserrat Bold"/>
                <a:cs typeface="Montserrat Bold"/>
                <a:sym typeface="Montserrat Bold"/>
              </a:endParaRPr>
            </a:p>
          </p:txBody>
        </p:sp>
      </p:grpSp>
      <p:grpSp>
        <p:nvGrpSpPr>
          <p:cNvPr id="17" name="Group 25">
            <a:extLst>
              <a:ext uri="{FF2B5EF4-FFF2-40B4-BE49-F238E27FC236}">
                <a16:creationId xmlns:a16="http://schemas.microsoft.com/office/drawing/2014/main" id="{F9DA112E-C7F0-48E0-6245-8C71AC2DB53A}"/>
              </a:ext>
            </a:extLst>
          </p:cNvPr>
          <p:cNvGrpSpPr/>
          <p:nvPr/>
        </p:nvGrpSpPr>
        <p:grpSpPr>
          <a:xfrm>
            <a:off x="5673450" y="4357916"/>
            <a:ext cx="3144204" cy="2588530"/>
            <a:chOff x="100842" y="29418"/>
            <a:chExt cx="6944728" cy="5163549"/>
          </a:xfrm>
        </p:grpSpPr>
        <p:sp>
          <p:nvSpPr>
            <p:cNvPr id="18" name="TextBox 26">
              <a:extLst>
                <a:ext uri="{FF2B5EF4-FFF2-40B4-BE49-F238E27FC236}">
                  <a16:creationId xmlns:a16="http://schemas.microsoft.com/office/drawing/2014/main" id="{04CBBA35-7891-21C3-5EA9-B8AE8C1D1388}"/>
                </a:ext>
              </a:extLst>
            </p:cNvPr>
            <p:cNvSpPr txBox="1"/>
            <p:nvPr/>
          </p:nvSpPr>
          <p:spPr>
            <a:xfrm>
              <a:off x="134218" y="29418"/>
              <a:ext cx="6855736" cy="722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880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C00000"/>
                  </a:solidFill>
                  <a:latin typeface="Montserrat Bold"/>
                  <a:sym typeface="Montserrat Bold"/>
                </a:rPr>
                <a:t>Junho e </a:t>
              </a:r>
              <a:r>
                <a:rPr lang="en-US" sz="2400" b="1" err="1">
                  <a:solidFill>
                    <a:srgbClr val="C00000"/>
                  </a:solidFill>
                  <a:latin typeface="Montserrat Bold"/>
                  <a:sym typeface="Montserrat Bold"/>
                </a:rPr>
                <a:t>Julho</a:t>
              </a:r>
              <a:endParaRPr lang="pt-BR">
                <a:solidFill>
                  <a:srgbClr val="C00000"/>
                </a:solidFill>
              </a:endParaRPr>
            </a:p>
          </p:txBody>
        </p:sp>
        <p:sp>
          <p:nvSpPr>
            <p:cNvPr id="19" name="TextBox 27">
              <a:extLst>
                <a:ext uri="{FF2B5EF4-FFF2-40B4-BE49-F238E27FC236}">
                  <a16:creationId xmlns:a16="http://schemas.microsoft.com/office/drawing/2014/main" id="{946DAE2C-7277-FDFE-1FEA-4D51F5AE0D5A}"/>
                </a:ext>
              </a:extLst>
            </p:cNvPr>
            <p:cNvSpPr txBox="1"/>
            <p:nvPr/>
          </p:nvSpPr>
          <p:spPr>
            <a:xfrm>
              <a:off x="100842" y="1083873"/>
              <a:ext cx="6944728" cy="41090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1773"/>
                </a:lnSpc>
              </a:pPr>
              <a:r>
                <a:rPr lang="pt-BR" sz="1400" b="1" noProof="0" dirty="0">
                  <a:latin typeface="Montserrat"/>
                  <a:ea typeface="Roboto"/>
                  <a:cs typeface="Roboto"/>
                  <a:sym typeface="Montserrat Bold"/>
                </a:rPr>
                <a:t>Sistematização das contribuições</a:t>
              </a:r>
              <a:r>
                <a:rPr lang="pt-BR" sz="1400" noProof="0" dirty="0">
                  <a:latin typeface="Montserrat"/>
                  <a:ea typeface="Roboto"/>
                  <a:cs typeface="Roboto"/>
                  <a:sym typeface="Montserrat Bold"/>
                </a:rPr>
                <a:t> obtidas nas etapas anteriores; análise e deliberações sobre as contribuições pelos Colegiados dos Comitês de Políticas Penais; </a:t>
              </a:r>
              <a:r>
                <a:rPr lang="pt-BR" sz="1400" b="1" noProof="0" dirty="0">
                  <a:solidFill>
                    <a:srgbClr val="C00000"/>
                  </a:solidFill>
                  <a:latin typeface="Montserrat"/>
                  <a:ea typeface="Roboto"/>
                  <a:cs typeface="Roboto"/>
                  <a:sym typeface="Montserrat Bold"/>
                </a:rPr>
                <a:t>elaboração </a:t>
              </a:r>
              <a:r>
                <a:rPr lang="pt-BR" sz="1400" b="1" dirty="0">
                  <a:solidFill>
                    <a:srgbClr val="C00000"/>
                  </a:solidFill>
                  <a:latin typeface="Montserrat"/>
                  <a:ea typeface="Roboto"/>
                  <a:cs typeface="Roboto"/>
                  <a:sym typeface="Montserrat Bold"/>
                </a:rPr>
                <a:t>da versão final</a:t>
              </a:r>
              <a:r>
                <a:rPr lang="pt-BR" sz="1400" b="1" noProof="0" dirty="0">
                  <a:solidFill>
                    <a:srgbClr val="C00000"/>
                  </a:solidFill>
                  <a:latin typeface="Montserrat"/>
                  <a:ea typeface="Roboto"/>
                  <a:cs typeface="Roboto"/>
                  <a:sym typeface="Montserrat Bold"/>
                </a:rPr>
                <a:t> dos Planos Estaduais </a:t>
              </a:r>
              <a:r>
                <a:rPr lang="pt-BR" sz="1400" b="1" dirty="0">
                  <a:solidFill>
                    <a:srgbClr val="C00000"/>
                  </a:solidFill>
                  <a:latin typeface="Montserrat"/>
                  <a:ea typeface="Roboto"/>
                  <a:cs typeface="Roboto"/>
                  <a:sym typeface="Montserrat Bold"/>
                </a:rPr>
                <a:t>e</a:t>
              </a:r>
              <a:r>
                <a:rPr lang="pt-BR" sz="1400" b="1" noProof="0" dirty="0">
                  <a:solidFill>
                    <a:srgbClr val="C00000"/>
                  </a:solidFill>
                  <a:latin typeface="Montserrat"/>
                  <a:ea typeface="Roboto"/>
                  <a:cs typeface="Roboto"/>
                  <a:sym typeface="Montserrat Bold"/>
                </a:rPr>
                <a:t> do Plano Distrital </a:t>
              </a:r>
            </a:p>
            <a:p>
              <a:pPr algn="just" defTabSz="609630">
                <a:lnSpc>
                  <a:spcPts val="1773"/>
                </a:lnSpc>
                <a:spcBef>
                  <a:spcPct val="0"/>
                </a:spcBef>
              </a:pPr>
              <a:endParaRPr lang="en-US" sz="1267" b="1" dirty="0">
                <a:latin typeface="Montserrat SemiBold" panose="00000700000000000000" pitchFamily="2" charset="0"/>
                <a:ea typeface="Montserrat Bold"/>
                <a:cs typeface="Montserrat Bold"/>
                <a:sym typeface="Montserrat Bold"/>
              </a:endParaRPr>
            </a:p>
          </p:txBody>
        </p:sp>
      </p:grpSp>
      <p:grpSp>
        <p:nvGrpSpPr>
          <p:cNvPr id="20" name="Group 28">
            <a:extLst>
              <a:ext uri="{FF2B5EF4-FFF2-40B4-BE49-F238E27FC236}">
                <a16:creationId xmlns:a16="http://schemas.microsoft.com/office/drawing/2014/main" id="{801789EB-D884-622A-EF0A-6BD38FF2BB93}"/>
              </a:ext>
            </a:extLst>
          </p:cNvPr>
          <p:cNvGrpSpPr/>
          <p:nvPr/>
        </p:nvGrpSpPr>
        <p:grpSpPr>
          <a:xfrm>
            <a:off x="9377557" y="4348057"/>
            <a:ext cx="2605641" cy="1683473"/>
            <a:chOff x="-2297" y="-1424"/>
            <a:chExt cx="5011471" cy="3366949"/>
          </a:xfrm>
        </p:grpSpPr>
        <p:sp>
          <p:nvSpPr>
            <p:cNvPr id="21" name="TextBox 29">
              <a:extLst>
                <a:ext uri="{FF2B5EF4-FFF2-40B4-BE49-F238E27FC236}">
                  <a16:creationId xmlns:a16="http://schemas.microsoft.com/office/drawing/2014/main" id="{AA82B4E1-EBBD-BF94-CC86-B5FC3C4B98F4}"/>
                </a:ext>
              </a:extLst>
            </p:cNvPr>
            <p:cNvSpPr txBox="1"/>
            <p:nvPr/>
          </p:nvSpPr>
          <p:spPr>
            <a:xfrm>
              <a:off x="-2297" y="-1424"/>
              <a:ext cx="4824540" cy="724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880"/>
                </a:lnSpc>
                <a:spcBef>
                  <a:spcPct val="0"/>
                </a:spcBef>
              </a:pPr>
              <a:r>
                <a:rPr lang="en-US" sz="2400" b="1">
                  <a:latin typeface="Montserrat Bold"/>
                  <a:sym typeface="Montserrat Bold"/>
                </a:rPr>
                <a:t>Agosto</a:t>
              </a:r>
              <a:endParaRPr lang="pt-BR" err="1"/>
            </a:p>
          </p:txBody>
        </p:sp>
        <p:sp>
          <p:nvSpPr>
            <p:cNvPr id="22" name="TextBox 30">
              <a:extLst>
                <a:ext uri="{FF2B5EF4-FFF2-40B4-BE49-F238E27FC236}">
                  <a16:creationId xmlns:a16="http://schemas.microsoft.com/office/drawing/2014/main" id="{4EBDD987-B020-D2D9-2180-65B783339EE2}"/>
                </a:ext>
              </a:extLst>
            </p:cNvPr>
            <p:cNvSpPr txBox="1"/>
            <p:nvPr/>
          </p:nvSpPr>
          <p:spPr>
            <a:xfrm>
              <a:off x="-4" y="1083873"/>
              <a:ext cx="5009178" cy="22816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1773"/>
                </a:lnSpc>
              </a:pPr>
              <a:r>
                <a:rPr lang="pt-BR" sz="1400" b="1" noProof="0">
                  <a:latin typeface="Montserrat"/>
                  <a:ea typeface="Roboto"/>
                  <a:cs typeface="Roboto"/>
                  <a:sym typeface="Montserrat Bold"/>
                </a:rPr>
                <a:t>Envio dos Planos</a:t>
              </a:r>
              <a:r>
                <a:rPr lang="pt-BR" sz="1400" noProof="0">
                  <a:latin typeface="Montserrat"/>
                  <a:ea typeface="Roboto"/>
                  <a:cs typeface="Roboto"/>
                  <a:sym typeface="Montserrat Bold"/>
                </a:rPr>
                <a:t> Estaduais e do Plano Distrital ao STF para análise e homologação, com apoio do DMF/CNJ e do </a:t>
              </a:r>
              <a:r>
                <a:rPr lang="pt-BR" sz="1400">
                  <a:latin typeface="Montserrat"/>
                  <a:ea typeface="Roboto"/>
                  <a:cs typeface="Roboto"/>
                  <a:sym typeface="Montserrat Bold"/>
                </a:rPr>
                <a:t>NUPEC/STF</a:t>
              </a:r>
              <a:endParaRPr lang="pt-BR" sz="1400">
                <a:latin typeface="Montserrat"/>
                <a:ea typeface="Roboto"/>
                <a:cs typeface="Roboto"/>
              </a:endParaRPr>
            </a:p>
          </p:txBody>
        </p:sp>
      </p:grpSp>
      <p:sp>
        <p:nvSpPr>
          <p:cNvPr id="23" name="Título 1">
            <a:extLst>
              <a:ext uri="{FF2B5EF4-FFF2-40B4-BE49-F238E27FC236}">
                <a16:creationId xmlns:a16="http://schemas.microsoft.com/office/drawing/2014/main" id="{328FD603-1E4F-D8BD-C6BE-1E255F808536}"/>
              </a:ext>
            </a:extLst>
          </p:cNvPr>
          <p:cNvSpPr txBox="1">
            <a:spLocks/>
          </p:cNvSpPr>
          <p:nvPr/>
        </p:nvSpPr>
        <p:spPr>
          <a:xfrm>
            <a:off x="1929630" y="734076"/>
            <a:ext cx="6448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>
                <a:latin typeface="Montserrat" pitchFamily="2" charset="0"/>
                <a:ea typeface="+mn-ea"/>
                <a:cs typeface="+mn-cs"/>
              </a:rPr>
              <a:t>Planos Estaduais e Distrital</a:t>
            </a:r>
            <a:endParaRPr lang="pt-BR">
              <a:ea typeface="+mn-ea"/>
              <a:cs typeface="+mn-cs"/>
            </a:endParaRPr>
          </a:p>
        </p:txBody>
      </p:sp>
      <p:sp>
        <p:nvSpPr>
          <p:cNvPr id="24" name="TextBox 37">
            <a:extLst>
              <a:ext uri="{FF2B5EF4-FFF2-40B4-BE49-F238E27FC236}">
                <a16:creationId xmlns:a16="http://schemas.microsoft.com/office/drawing/2014/main" id="{E63BBD51-C84F-EF23-787C-9E49FF1D2176}"/>
              </a:ext>
            </a:extLst>
          </p:cNvPr>
          <p:cNvSpPr txBox="1"/>
          <p:nvPr/>
        </p:nvSpPr>
        <p:spPr>
          <a:xfrm>
            <a:off x="4685021" y="220481"/>
            <a:ext cx="1411038" cy="522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20"/>
              </a:lnSpc>
              <a:spcBef>
                <a:spcPct val="0"/>
              </a:spcBef>
            </a:pPr>
            <a:r>
              <a:rPr lang="en-US" sz="2800" b="1" spc="-36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2025 </a:t>
            </a:r>
          </a:p>
        </p:txBody>
      </p:sp>
    </p:spTree>
    <p:extLst>
      <p:ext uri="{BB962C8B-B14F-4D97-AF65-F5344CB8AC3E}">
        <p14:creationId xmlns:p14="http://schemas.microsoft.com/office/powerpoint/2010/main" val="3704873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CCCAB-BB64-AC58-1F28-F95FCBA7E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B721413F-C93D-F1F8-0C6F-98C836AE4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120" y="-269000"/>
            <a:ext cx="12192000" cy="6861432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557EE71-AF52-4A19-7146-77AA7B5DD4E7}"/>
              </a:ext>
            </a:extLst>
          </p:cNvPr>
          <p:cNvSpPr txBox="1">
            <a:spLocks/>
          </p:cNvSpPr>
          <p:nvPr/>
        </p:nvSpPr>
        <p:spPr>
          <a:xfrm>
            <a:off x="1215058" y="990926"/>
            <a:ext cx="9889821" cy="369332"/>
          </a:xfrm>
          <a:prstGeom prst="rect">
            <a:avLst/>
          </a:prstGeom>
          <a:solidFill>
            <a:srgbClr val="CC3300"/>
          </a:solidFill>
        </p:spPr>
        <p:txBody>
          <a:bodyPr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>
                <a:solidFill>
                  <a:schemeClr val="bg1"/>
                </a:solidFill>
                <a:latin typeface="Montserrat"/>
                <a:ea typeface="+mn-ea"/>
                <a:cs typeface="+mn-cs"/>
              </a:rPr>
              <a:t>O que os Comitês precisam entregar? </a:t>
            </a:r>
            <a:endParaRPr lang="pt-BR" sz="2000" b="1">
              <a:solidFill>
                <a:schemeClr val="bg1"/>
              </a:solidFill>
              <a:latin typeface="Montserrat" pitchFamily="2" charset="0"/>
              <a:ea typeface="+mn-ea"/>
              <a:cs typeface="+mn-cs"/>
            </a:endParaRPr>
          </a:p>
        </p:txBody>
      </p:sp>
      <p:pic>
        <p:nvPicPr>
          <p:cNvPr id="7" name="Imagem 6" descr="Forma&#10;&#10;O conteúdo gerado por IA pode estar incorreto.">
            <a:extLst>
              <a:ext uri="{FF2B5EF4-FFF2-40B4-BE49-F238E27FC236}">
                <a16:creationId xmlns:a16="http://schemas.microsoft.com/office/drawing/2014/main" id="{4D19F0F8-90B4-E2C1-6E31-8C9832D95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058" y="1735950"/>
            <a:ext cx="3164779" cy="4441329"/>
          </a:xfrm>
          <a:prstGeom prst="rect">
            <a:avLst/>
          </a:prstGeom>
        </p:spPr>
      </p:pic>
      <p:pic>
        <p:nvPicPr>
          <p:cNvPr id="14" name="Imagem 13" descr="Tabela, Calendário&#10;&#10;O conteúdo gerado por IA pode estar incorreto.">
            <a:extLst>
              <a:ext uri="{FF2B5EF4-FFF2-40B4-BE49-F238E27FC236}">
                <a16:creationId xmlns:a16="http://schemas.microsoft.com/office/drawing/2014/main" id="{E6B250E8-95B3-4F55-0D78-66CD67111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626" y="3331308"/>
            <a:ext cx="7194662" cy="2336409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7D8A9036-A8D6-582E-8BB1-86810234C414}"/>
              </a:ext>
            </a:extLst>
          </p:cNvPr>
          <p:cNvSpPr txBox="1"/>
          <p:nvPr/>
        </p:nvSpPr>
        <p:spPr>
          <a:xfrm>
            <a:off x="4846320" y="1899920"/>
            <a:ext cx="598424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AutoNum type="arabicPeriod"/>
            </a:pPr>
            <a:r>
              <a:rPr lang="pt-PT" dirty="0">
                <a:latin typeface="Montserrat"/>
              </a:rPr>
              <a:t>Plano Estadual / Distrital</a:t>
            </a:r>
            <a:endParaRPr lang="pt-BR" dirty="0">
              <a:latin typeface="Montserrat"/>
            </a:endParaRPr>
          </a:p>
          <a:p>
            <a:pPr marL="342900" indent="-342900">
              <a:buAutoNum type="arabicPeriod"/>
            </a:pPr>
            <a:endParaRPr lang="pt-PT" dirty="0">
              <a:latin typeface="Montserrat"/>
            </a:endParaRPr>
          </a:p>
          <a:p>
            <a:pPr marL="342900" indent="-342900">
              <a:buAutoNum type="arabicPeriod"/>
            </a:pPr>
            <a:r>
              <a:rPr lang="pt-PT" dirty="0">
                <a:latin typeface="Montserrat"/>
              </a:rPr>
              <a:t>Matriz de Implementação Estadual e Distitral</a:t>
            </a:r>
            <a:endParaRPr lang="pt-BR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440550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A6AF1-5695-91D9-1D17-2DA721F06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C2EB758F-B9BC-136B-3469-6E38D84EC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676" y="-472200"/>
            <a:ext cx="12337676" cy="7321384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B32ED28D-34B3-7C98-23B9-B1B8F4681EDB}"/>
              </a:ext>
            </a:extLst>
          </p:cNvPr>
          <p:cNvSpPr txBox="1">
            <a:spLocks/>
          </p:cNvSpPr>
          <p:nvPr/>
        </p:nvSpPr>
        <p:spPr>
          <a:xfrm>
            <a:off x="1215059" y="706066"/>
            <a:ext cx="9620734" cy="369332"/>
          </a:xfrm>
          <a:prstGeom prst="rect">
            <a:avLst/>
          </a:prstGeom>
          <a:solidFill>
            <a:srgbClr val="CC3300"/>
          </a:solidFill>
        </p:spPr>
        <p:txBody>
          <a:bodyPr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>
                <a:solidFill>
                  <a:schemeClr val="bg1"/>
                </a:solidFill>
                <a:latin typeface="Montserrat"/>
                <a:ea typeface="+mn-ea"/>
                <a:cs typeface="Segoe UI"/>
              </a:rPr>
              <a:t>Matriz de Implementação Estadual e Distrital</a:t>
            </a:r>
            <a:endParaRPr lang="pt-BR" sz="2000" b="1">
              <a:solidFill>
                <a:schemeClr val="bg1"/>
              </a:solidFill>
              <a:latin typeface="Montserrat"/>
              <a:ea typeface="+mn-ea"/>
              <a:cs typeface="+mn-cs"/>
            </a:endParaRPr>
          </a:p>
        </p:txBody>
      </p:sp>
      <p:pic>
        <p:nvPicPr>
          <p:cNvPr id="6" name="Imagem 5" descr="Tabela, Calendário&#10;&#10;O conteúdo gerado por IA pode estar incorreto.">
            <a:extLst>
              <a:ext uri="{FF2B5EF4-FFF2-40B4-BE49-F238E27FC236}">
                <a16:creationId xmlns:a16="http://schemas.microsoft.com/office/drawing/2014/main" id="{98A3B4E8-6946-2967-976E-577BD39CD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058" y="1484968"/>
            <a:ext cx="9620735" cy="271406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0E949FF-6F5B-FC64-129B-10B7C307C933}"/>
              </a:ext>
            </a:extLst>
          </p:cNvPr>
          <p:cNvSpPr txBox="1"/>
          <p:nvPr/>
        </p:nvSpPr>
        <p:spPr>
          <a:xfrm>
            <a:off x="1059058" y="5171571"/>
            <a:ext cx="1004746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PT" sz="1600">
                <a:latin typeface="Montserrat"/>
              </a:rPr>
              <a:t>1. Ajustar o(s) ano(s) de cumprimento das metas e indicadores conforme diagnóstico local</a:t>
            </a:r>
            <a:endParaRPr lang="pt-BR" sz="1600">
              <a:latin typeface="Montserrat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E23C32D-A3B4-04BA-9675-897124E6A51F}"/>
              </a:ext>
            </a:extLst>
          </p:cNvPr>
          <p:cNvSpPr txBox="1"/>
          <p:nvPr/>
        </p:nvSpPr>
        <p:spPr>
          <a:xfrm>
            <a:off x="1333378" y="5540903"/>
            <a:ext cx="979714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PT" sz="1600">
                <a:latin typeface="Montserrat"/>
              </a:rPr>
              <a:t>2. Ajustar textos conforme realidade e atores locais, preservando a proposta do Plano Nacional</a:t>
            </a:r>
            <a:endParaRPr lang="pt-BR" sz="1600">
              <a:latin typeface="Montserrat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1CCD4E3-B2C4-562C-9E86-9DC6406DD1B9}"/>
              </a:ext>
            </a:extLst>
          </p:cNvPr>
          <p:cNvSpPr txBox="1"/>
          <p:nvPr/>
        </p:nvSpPr>
        <p:spPr>
          <a:xfrm>
            <a:off x="1607698" y="5884024"/>
            <a:ext cx="955731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PT" sz="1600">
                <a:latin typeface="Montserrat"/>
              </a:rPr>
              <a:t>3.  Criar novas medidas, apresentando suas metas, indicadores e atores estratégicos</a:t>
            </a:r>
            <a:endParaRPr lang="pt-BR" sz="1600">
              <a:latin typeface="Montserrat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B031D81-1C6E-BB5A-C18A-A47C2F787B64}"/>
              </a:ext>
            </a:extLst>
          </p:cNvPr>
          <p:cNvSpPr txBox="1"/>
          <p:nvPr/>
        </p:nvSpPr>
        <p:spPr>
          <a:xfrm>
            <a:off x="1882018" y="6241387"/>
            <a:ext cx="870273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PT" sz="1600">
                <a:latin typeface="Montserrat"/>
              </a:rPr>
              <a:t>4. Incluir atores estratégicos estaduais, distritais e municipais</a:t>
            </a:r>
            <a:endParaRPr lang="pt-BR" sz="1600">
              <a:latin typeface="Montserrat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06E1DC8-7CEB-23DF-4D5C-F28B8EF6E9C4}"/>
              </a:ext>
            </a:extLst>
          </p:cNvPr>
          <p:cNvSpPr txBox="1">
            <a:spLocks/>
          </p:cNvSpPr>
          <p:nvPr/>
        </p:nvSpPr>
        <p:spPr>
          <a:xfrm>
            <a:off x="4535918" y="4662701"/>
            <a:ext cx="3125931" cy="341697"/>
          </a:xfrm>
          <a:prstGeom prst="rect">
            <a:avLst/>
          </a:prstGeom>
          <a:solidFill>
            <a:srgbClr val="CC3300"/>
          </a:solidFill>
        </p:spPr>
        <p:txBody>
          <a:bodyPr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800" b="1">
                <a:solidFill>
                  <a:schemeClr val="bg1"/>
                </a:solidFill>
                <a:latin typeface="Montserrat"/>
                <a:ea typeface="+mn-ea"/>
                <a:cs typeface="Segoe UI"/>
              </a:rPr>
              <a:t>O que a UF pode fazer?</a:t>
            </a:r>
            <a:endParaRPr lang="pt-BR">
              <a:solidFill>
                <a:schemeClr val="bg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5813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BEEE8-0639-81A2-71DF-4A0867469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65F014D2-EB95-7AB7-554D-6DA2F9C63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6600"/>
            <a:ext cx="12438529" cy="6984696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F68C43B9-502E-4A62-C0D9-D5CC76620D9D}"/>
              </a:ext>
            </a:extLst>
          </p:cNvPr>
          <p:cNvSpPr txBox="1">
            <a:spLocks/>
          </p:cNvSpPr>
          <p:nvPr/>
        </p:nvSpPr>
        <p:spPr>
          <a:xfrm>
            <a:off x="1215058" y="990926"/>
            <a:ext cx="9889821" cy="369332"/>
          </a:xfrm>
          <a:prstGeom prst="rect">
            <a:avLst/>
          </a:prstGeom>
          <a:solidFill>
            <a:srgbClr val="CC3300"/>
          </a:solidFill>
        </p:spPr>
        <p:txBody>
          <a:bodyPr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>
                <a:solidFill>
                  <a:schemeClr val="bg1"/>
                </a:solidFill>
                <a:latin typeface="Montserrat"/>
                <a:ea typeface="+mn-ea"/>
                <a:cs typeface="+mn-cs"/>
              </a:rPr>
              <a:t>O que os Comitês precisam entregar: Plano Estadual / Distrital</a:t>
            </a:r>
            <a:endParaRPr lang="pt-BR" sz="2000" b="1">
              <a:solidFill>
                <a:schemeClr val="bg1"/>
              </a:solidFill>
              <a:latin typeface="Montserrat" pitchFamily="2" charset="0"/>
              <a:ea typeface="+mn-ea"/>
              <a:cs typeface="+mn-cs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3ADA429-9119-879E-2434-39F26D871464}"/>
              </a:ext>
            </a:extLst>
          </p:cNvPr>
          <p:cNvGrpSpPr/>
          <p:nvPr/>
        </p:nvGrpSpPr>
        <p:grpSpPr>
          <a:xfrm>
            <a:off x="1757681" y="1828800"/>
            <a:ext cx="7814456" cy="4662558"/>
            <a:chOff x="1565321" y="2933712"/>
            <a:chExt cx="7020080" cy="3745192"/>
          </a:xfrm>
        </p:grpSpPr>
        <p:pic>
          <p:nvPicPr>
            <p:cNvPr id="5" name="Imagem 4" descr="Texto preto sobre fundo branco&#10;&#10;O conteúdo gerado por IA pode estar incorreto.">
              <a:extLst>
                <a:ext uri="{FF2B5EF4-FFF2-40B4-BE49-F238E27FC236}">
                  <a16:creationId xmlns:a16="http://schemas.microsoft.com/office/drawing/2014/main" id="{0BBD3140-F734-F071-A9C8-B1854CD76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5321" y="2933712"/>
              <a:ext cx="2660559" cy="3743500"/>
            </a:xfrm>
            <a:prstGeom prst="rect">
              <a:avLst/>
            </a:prstGeom>
          </p:spPr>
        </p:pic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BD6AD357-47DD-664C-90AB-741EE212C1D8}"/>
                </a:ext>
              </a:extLst>
            </p:cNvPr>
            <p:cNvGrpSpPr/>
            <p:nvPr/>
          </p:nvGrpSpPr>
          <p:grpSpPr>
            <a:xfrm>
              <a:off x="4254715" y="3328870"/>
              <a:ext cx="4330686" cy="3350034"/>
              <a:chOff x="5953761" y="2430798"/>
              <a:chExt cx="4803061" cy="3827740"/>
            </a:xfrm>
          </p:grpSpPr>
          <p:cxnSp>
            <p:nvCxnSpPr>
              <p:cNvPr id="9" name="Conector de Seta Reta 8">
                <a:extLst>
                  <a:ext uri="{FF2B5EF4-FFF2-40B4-BE49-F238E27FC236}">
                    <a16:creationId xmlns:a16="http://schemas.microsoft.com/office/drawing/2014/main" id="{D5428BDC-1279-2F0E-DAE2-EC6ED2620749}"/>
                  </a:ext>
                </a:extLst>
              </p:cNvPr>
              <p:cNvCxnSpPr/>
              <p:nvPr/>
            </p:nvCxnSpPr>
            <p:spPr>
              <a:xfrm>
                <a:off x="5953761" y="2641600"/>
                <a:ext cx="114807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de Seta Reta 9">
                <a:extLst>
                  <a:ext uri="{FF2B5EF4-FFF2-40B4-BE49-F238E27FC236}">
                    <a16:creationId xmlns:a16="http://schemas.microsoft.com/office/drawing/2014/main" id="{F05C72A7-B535-418C-5B4E-6379604C1E78}"/>
                  </a:ext>
                </a:extLst>
              </p:cNvPr>
              <p:cNvCxnSpPr/>
              <p:nvPr/>
            </p:nvCxnSpPr>
            <p:spPr>
              <a:xfrm>
                <a:off x="5953761" y="5933440"/>
                <a:ext cx="108711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BEB6E70-2376-8959-1E96-323DFA1FB4E6}"/>
                  </a:ext>
                </a:extLst>
              </p:cNvPr>
              <p:cNvSpPr txBox="1"/>
              <p:nvPr/>
            </p:nvSpPr>
            <p:spPr>
              <a:xfrm>
                <a:off x="7293622" y="5665342"/>
                <a:ext cx="3463200" cy="593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>
                    <a:latin typeface="Montserrat"/>
                  </a:rPr>
                  <a:t>Identificação visual dos atores locais</a:t>
                </a:r>
                <a:endParaRPr lang="pt-BR">
                  <a:latin typeface="Montserrat"/>
                </a:endParaRPr>
              </a:p>
            </p:txBody>
          </p:sp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F8F9F551-AF9B-E63C-985A-5AFEC7B82DC0}"/>
                  </a:ext>
                </a:extLst>
              </p:cNvPr>
              <p:cNvSpPr txBox="1"/>
              <p:nvPr/>
            </p:nvSpPr>
            <p:spPr>
              <a:xfrm>
                <a:off x="7293622" y="2430798"/>
                <a:ext cx="3463200" cy="593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>
                    <a:latin typeface="Montserrat"/>
                  </a:rPr>
                  <a:t>Plano Estadual ou Distrital, com especificações locais</a:t>
                </a:r>
                <a:endParaRPr lang="pt-BR">
                  <a:latin typeface="Montserra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4903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BEEE8-0639-81A2-71DF-4A0867469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65F014D2-EB95-7AB7-554D-6DA2F9C63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6"/>
            <a:ext cx="12192000" cy="6861432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F68C43B9-502E-4A62-C0D9-D5CC76620D9D}"/>
              </a:ext>
            </a:extLst>
          </p:cNvPr>
          <p:cNvSpPr txBox="1">
            <a:spLocks/>
          </p:cNvSpPr>
          <p:nvPr/>
        </p:nvSpPr>
        <p:spPr>
          <a:xfrm>
            <a:off x="1215059" y="990926"/>
            <a:ext cx="9620734" cy="757130"/>
          </a:xfrm>
          <a:prstGeom prst="rect">
            <a:avLst/>
          </a:prstGeom>
          <a:solidFill>
            <a:srgbClr val="CC3300"/>
          </a:solidFill>
        </p:spPr>
        <p:txBody>
          <a:bodyPr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>
                <a:solidFill>
                  <a:schemeClr val="bg1"/>
                </a:solidFill>
                <a:latin typeface="Montserrat"/>
                <a:ea typeface="+mn-ea"/>
                <a:cs typeface="+mn-cs"/>
              </a:rPr>
              <a:t>Orientações para elaboração dos Planos Estaduais e do Plano Distrital </a:t>
            </a:r>
            <a:endParaRPr lang="pt-BR" sz="2400" b="1">
              <a:solidFill>
                <a:schemeClr val="bg1"/>
              </a:solidFill>
              <a:latin typeface="Montserrat" pitchFamily="2" charset="0"/>
              <a:ea typeface="+mn-ea"/>
              <a:cs typeface="+mn-cs"/>
            </a:endParaRPr>
          </a:p>
        </p:txBody>
      </p:sp>
      <p:pic>
        <p:nvPicPr>
          <p:cNvPr id="6" name="Imagem 5" descr="Gráfico, Gráfico de linhas&#10;&#10;O conteúdo gerado por IA pode estar incorreto.">
            <a:extLst>
              <a:ext uri="{FF2B5EF4-FFF2-40B4-BE49-F238E27FC236}">
                <a16:creationId xmlns:a16="http://schemas.microsoft.com/office/drawing/2014/main" id="{BD9104A3-C0FA-583B-C0CD-0357160F5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663" y="2639796"/>
            <a:ext cx="4597056" cy="2710430"/>
          </a:xfrm>
          <a:prstGeom prst="rect">
            <a:avLst/>
          </a:prstGeom>
        </p:spPr>
      </p:pic>
      <p:pic>
        <p:nvPicPr>
          <p:cNvPr id="7" name="Imagem 6" descr="Texto&#10;&#10;O conteúdo gerado por IA pode estar incorreto.">
            <a:extLst>
              <a:ext uri="{FF2B5EF4-FFF2-40B4-BE49-F238E27FC236}">
                <a16:creationId xmlns:a16="http://schemas.microsoft.com/office/drawing/2014/main" id="{EAC8085A-75BA-5D87-479E-59527E801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276" y="1848417"/>
            <a:ext cx="3838493" cy="489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76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71EDD-4F01-01B8-4D0A-3CBB97EA4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5CEAD6C4-5025-4358-5E08-11F1D8E59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7029" y="2617"/>
            <a:ext cx="12640234" cy="7147922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CEFA2C0-EFC4-7173-839B-00C2BCBBE472}"/>
              </a:ext>
            </a:extLst>
          </p:cNvPr>
          <p:cNvSpPr txBox="1">
            <a:spLocks/>
          </p:cNvSpPr>
          <p:nvPr/>
        </p:nvSpPr>
        <p:spPr>
          <a:xfrm>
            <a:off x="1215059" y="990926"/>
            <a:ext cx="9620734" cy="757130"/>
          </a:xfrm>
          <a:prstGeom prst="rect">
            <a:avLst/>
          </a:prstGeom>
          <a:solidFill>
            <a:srgbClr val="CC3300"/>
          </a:solidFill>
        </p:spPr>
        <p:txBody>
          <a:bodyPr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>
                <a:solidFill>
                  <a:schemeClr val="bg1"/>
                </a:solidFill>
                <a:latin typeface="Montserrat"/>
                <a:ea typeface="+mn-ea"/>
                <a:cs typeface="+mn-cs"/>
              </a:rPr>
              <a:t>Orientações para elaboração dos Planos Estaduais e do Plano Distrital </a:t>
            </a:r>
            <a:endParaRPr lang="pt-BR" sz="2400" b="1">
              <a:solidFill>
                <a:schemeClr val="bg1"/>
              </a:solidFill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1A8688B-DA79-6674-3C92-7A58F74E2976}"/>
              </a:ext>
            </a:extLst>
          </p:cNvPr>
          <p:cNvSpPr txBox="1"/>
          <p:nvPr/>
        </p:nvSpPr>
        <p:spPr>
          <a:xfrm>
            <a:off x="1221320" y="2418080"/>
            <a:ext cx="5639120" cy="102540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kern="100">
                <a:latin typeface="Montserrat"/>
                <a:ea typeface="Aptos" panose="020B0004020202020204" pitchFamily="34" charset="0"/>
                <a:cs typeface="Times New Roman"/>
              </a:rPr>
              <a:t>1. É</a:t>
            </a:r>
            <a:r>
              <a:rPr lang="pt-BR" sz="1800" kern="100">
                <a:effectLst/>
                <a:latin typeface="Montserrat"/>
                <a:ea typeface="Aptos" panose="020B0004020202020204" pitchFamily="34" charset="0"/>
                <a:cs typeface="Times New Roman"/>
              </a:rPr>
              <a:t> indicado que se foque nas temáticas do Plano Nacional que podem ser espelhadas no cenário local, de modo contextualizado</a:t>
            </a:r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5194EEC-0E3C-4ABC-DE4E-3D745A5F42BC}"/>
              </a:ext>
            </a:extLst>
          </p:cNvPr>
          <p:cNvSpPr txBox="1"/>
          <p:nvPr/>
        </p:nvSpPr>
        <p:spPr>
          <a:xfrm>
            <a:off x="5615413" y="4913273"/>
            <a:ext cx="5304000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800">
                <a:effectLst/>
                <a:latin typeface="Montserrat"/>
                <a:ea typeface="Aptos" panose="020B0004020202020204" pitchFamily="34" charset="0"/>
                <a:cs typeface="Times New Roman"/>
              </a:rPr>
              <a:t>2. É </a:t>
            </a:r>
            <a:r>
              <a:rPr lang="pt-BR">
                <a:latin typeface="Montserrat"/>
                <a:ea typeface="Aptos" panose="020B0004020202020204" pitchFamily="34" charset="0"/>
                <a:cs typeface="Times New Roman"/>
              </a:rPr>
              <a:t>igualmente desejável</a:t>
            </a:r>
            <a:r>
              <a:rPr lang="pt-BR" sz="1800">
                <a:effectLst/>
                <a:latin typeface="Montserrat"/>
                <a:ea typeface="Aptos" panose="020B0004020202020204" pitchFamily="34" charset="0"/>
                <a:cs typeface="Times New Roman"/>
              </a:rPr>
              <a:t> </a:t>
            </a:r>
            <a:r>
              <a:rPr lang="pt-BR">
                <a:latin typeface="Montserrat"/>
                <a:ea typeface="Aptos" panose="020B0004020202020204" pitchFamily="34" charset="0"/>
                <a:cs typeface="Times New Roman"/>
              </a:rPr>
              <a:t>elaborar</a:t>
            </a:r>
            <a:r>
              <a:rPr lang="pt-BR" sz="1800">
                <a:effectLst/>
                <a:latin typeface="Montserrat"/>
                <a:ea typeface="Aptos" panose="020B0004020202020204" pitchFamily="34" charset="0"/>
                <a:cs typeface="Times New Roman"/>
              </a:rPr>
              <a:t> uma breve argumentação </a:t>
            </a:r>
            <a:r>
              <a:rPr lang="pt-BR">
                <a:latin typeface="Montserrat"/>
                <a:ea typeface="Aptos" panose="020B0004020202020204" pitchFamily="34" charset="0"/>
                <a:cs typeface="Times New Roman"/>
              </a:rPr>
              <a:t>sobre a adoção </a:t>
            </a:r>
            <a:r>
              <a:rPr lang="pt-BR" sz="1800">
                <a:effectLst/>
                <a:latin typeface="Montserrat"/>
                <a:ea typeface="Aptos" panose="020B0004020202020204" pitchFamily="34" charset="0"/>
                <a:cs typeface="Times New Roman"/>
              </a:rPr>
              <a:t>das bases principiológicas e metodológicas </a:t>
            </a:r>
            <a:r>
              <a:rPr lang="pt-BR">
                <a:latin typeface="Montserrat"/>
                <a:ea typeface="Aptos" panose="020B0004020202020204" pitchFamily="34" charset="0"/>
                <a:cs typeface="Times New Roman"/>
              </a:rPr>
              <a:t>estabelecidas</a:t>
            </a:r>
            <a:r>
              <a:rPr lang="pt-BR" sz="1800">
                <a:effectLst/>
                <a:latin typeface="Montserrat"/>
                <a:ea typeface="Aptos" panose="020B0004020202020204" pitchFamily="34" charset="0"/>
                <a:cs typeface="Times New Roman"/>
              </a:rPr>
              <a:t> no Plano Nacional</a:t>
            </a:r>
            <a:endParaRPr lang="pt-BR">
              <a:latin typeface="Montserrat"/>
              <a:cs typeface="Times New Roman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2713E80-99A0-F8F3-8396-3BAA7E753C6A}"/>
              </a:ext>
            </a:extLst>
          </p:cNvPr>
          <p:cNvSpPr/>
          <p:nvPr/>
        </p:nvSpPr>
        <p:spPr>
          <a:xfrm>
            <a:off x="7867628" y="2310358"/>
            <a:ext cx="2966090" cy="1785104"/>
          </a:xfrm>
          <a:prstGeom prst="rect">
            <a:avLst/>
          </a:prstGeom>
          <a:solidFill>
            <a:srgbClr val="CC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>
            <a:spAutoFit/>
          </a:bodyPr>
          <a:lstStyle/>
          <a:p>
            <a:pPr algn="ctr"/>
            <a:r>
              <a:rPr lang="pt-BR" sz="1400">
                <a:latin typeface="Montserrat"/>
              </a:rPr>
              <a:t>Exemplo: </a:t>
            </a:r>
          </a:p>
          <a:p>
            <a:pPr algn="ctr"/>
            <a:r>
              <a:rPr lang="pt-BR" sz="1400">
                <a:latin typeface="Montserrat"/>
              </a:rPr>
              <a:t> Subtítulos: “Esforços do Poder Executivo” “Esforços do Poder Judiciário” “Avanços e Dissonâncias” (referências: pg. 37, 38 e 39 – plano nacional)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DCEF24E-8D67-E46E-9A89-C66EB0FB8388}"/>
              </a:ext>
            </a:extLst>
          </p:cNvPr>
          <p:cNvSpPr/>
          <p:nvPr/>
        </p:nvSpPr>
        <p:spPr>
          <a:xfrm>
            <a:off x="1412240" y="4296999"/>
            <a:ext cx="2966090" cy="2000548"/>
          </a:xfrm>
          <a:prstGeom prst="rect">
            <a:avLst/>
          </a:prstGeom>
          <a:solidFill>
            <a:srgbClr val="CC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>
            <a:spAutoFit/>
          </a:bodyPr>
          <a:lstStyle/>
          <a:p>
            <a:pPr algn="ctr"/>
            <a:r>
              <a:rPr lang="pt-BR" sz="1400">
                <a:solidFill>
                  <a:schemeClr val="bg1"/>
                </a:solidFill>
                <a:latin typeface="Montserrat"/>
              </a:rPr>
              <a:t>Bases Principiológicas: Direitos Humanos; Respeito aos Direitos Fundamentais; Justiça Racial; </a:t>
            </a:r>
            <a:r>
              <a:rPr lang="pt-BR" sz="1400" err="1">
                <a:solidFill>
                  <a:schemeClr val="bg1"/>
                </a:solidFill>
                <a:latin typeface="Montserrat"/>
              </a:rPr>
              <a:t>etc</a:t>
            </a:r>
            <a:endParaRPr lang="pt-BR" sz="1400">
              <a:solidFill>
                <a:schemeClr val="bg1"/>
              </a:solidFill>
              <a:latin typeface="Montserrat"/>
            </a:endParaRPr>
          </a:p>
          <a:p>
            <a:pPr algn="ctr"/>
            <a:r>
              <a:rPr lang="pt-BR" sz="1400">
                <a:solidFill>
                  <a:schemeClr val="bg1"/>
                </a:solidFill>
                <a:latin typeface="Montserrat"/>
              </a:rPr>
              <a:t>Bases Metodológicas: Teoria da Mudança e Marco Lógico (referências: pg. 89, 101 e 102 – plano nacional)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8E6507E1-3E1C-DDCB-B13C-E054947CD36A}"/>
              </a:ext>
            </a:extLst>
          </p:cNvPr>
          <p:cNvCxnSpPr/>
          <p:nvPr/>
        </p:nvCxnSpPr>
        <p:spPr>
          <a:xfrm flipH="1">
            <a:off x="4675517" y="5410938"/>
            <a:ext cx="776377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00F6332F-6CAA-1C32-54D3-59E52A68F02E}"/>
              </a:ext>
            </a:extLst>
          </p:cNvPr>
          <p:cNvCxnSpPr/>
          <p:nvPr/>
        </p:nvCxnSpPr>
        <p:spPr>
          <a:xfrm>
            <a:off x="6836694" y="3022958"/>
            <a:ext cx="810883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92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53EEB-66EA-91F4-74EC-3AF43E815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34917C61-C8C9-E7CC-23D6-69031B0FE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236"/>
            <a:ext cx="12192000" cy="6861432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36EB2501-B6C8-0022-77FA-8497D85BB17C}"/>
              </a:ext>
            </a:extLst>
          </p:cNvPr>
          <p:cNvSpPr txBox="1">
            <a:spLocks/>
          </p:cNvSpPr>
          <p:nvPr/>
        </p:nvSpPr>
        <p:spPr>
          <a:xfrm>
            <a:off x="1398594" y="942926"/>
            <a:ext cx="9749458" cy="778628"/>
          </a:xfrm>
          <a:prstGeom prst="rect">
            <a:avLst/>
          </a:prstGeom>
          <a:solidFill>
            <a:srgbClr val="CC3300"/>
          </a:solidFill>
        </p:spPr>
        <p:txBody>
          <a:bodyPr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>
                <a:solidFill>
                  <a:schemeClr val="bg1"/>
                </a:solidFill>
                <a:latin typeface="Montserrat"/>
                <a:ea typeface="+mn-ea"/>
                <a:cs typeface="+mn-cs"/>
              </a:rPr>
              <a:t>Orientações para elaboração dos Planos Estaduais e do Plano Distrital </a:t>
            </a:r>
            <a:endParaRPr lang="pt-BR" sz="2400" b="1">
              <a:solidFill>
                <a:schemeClr val="bg1"/>
              </a:solidFill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BA915FD-1102-C78C-E83B-4CDF10484C7D}"/>
              </a:ext>
            </a:extLst>
          </p:cNvPr>
          <p:cNvSpPr txBox="1"/>
          <p:nvPr/>
        </p:nvSpPr>
        <p:spPr>
          <a:xfrm>
            <a:off x="1563320" y="1974080"/>
            <a:ext cx="5177120" cy="1204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600">
                <a:latin typeface="Montserrat"/>
              </a:rPr>
              <a:t>3. Descrever os esforços de criação e atuações das Câmaras Temáticas, com enfoque à Câmara de Justiça Racial, que corresponde a meta do Plano Pena Justa</a:t>
            </a:r>
            <a:endParaRPr lang="pt-BR" sz="1600" kern="100">
              <a:effectLst/>
              <a:latin typeface="Montserra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3FBCC3D-2818-3D40-347E-DB346518F61D}"/>
              </a:ext>
            </a:extLst>
          </p:cNvPr>
          <p:cNvSpPr txBox="1"/>
          <p:nvPr/>
        </p:nvSpPr>
        <p:spPr>
          <a:xfrm>
            <a:off x="5065600" y="3329480"/>
            <a:ext cx="582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>
                <a:latin typeface="Montserrat"/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r>
              <a:rPr lang="pt-BR" sz="1600">
                <a:effectLst/>
                <a:latin typeface="Montserrat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pt-BR" sz="1600">
                <a:latin typeface="Montserrat"/>
              </a:rPr>
              <a:t>Descrever o histórico da execução penal no estado/DF e as especificidades do público atendido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36A6F87-4262-848B-8D3A-02EDDEEBD9F9}"/>
              </a:ext>
            </a:extLst>
          </p:cNvPr>
          <p:cNvSpPr txBox="1"/>
          <p:nvPr/>
        </p:nvSpPr>
        <p:spPr>
          <a:xfrm>
            <a:off x="1563059" y="4218336"/>
            <a:ext cx="5819120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600" dirty="0">
                <a:effectLst/>
                <a:latin typeface="Montserrat"/>
                <a:ea typeface="Aptos" panose="020B0004020202020204" pitchFamily="34" charset="0"/>
                <a:cs typeface="Times New Roman"/>
              </a:rPr>
              <a:t>5. Descrever os processos de diálogos interinstitucionais e com a sociedade civil (referências: pg. </a:t>
            </a:r>
            <a:r>
              <a:rPr lang="pt-BR" sz="1600" dirty="0">
                <a:latin typeface="Montserrat"/>
                <a:ea typeface="Aptos" panose="020B0004020202020204" pitchFamily="34" charset="0"/>
                <a:cs typeface="Times New Roman"/>
              </a:rPr>
              <a:t>109,110,111</a:t>
            </a:r>
            <a:r>
              <a:rPr lang="pt-BR" sz="1600" dirty="0">
                <a:effectLst/>
                <a:latin typeface="Montserrat"/>
                <a:ea typeface="Aptos" panose="020B0004020202020204" pitchFamily="34" charset="0"/>
                <a:cs typeface="Times New Roman"/>
              </a:rPr>
              <a:t> e 112 – Plano </a:t>
            </a:r>
            <a:r>
              <a:rPr lang="pt-BR" sz="1600" dirty="0">
                <a:latin typeface="Montserrat"/>
                <a:ea typeface="Aptos" panose="020B0004020202020204" pitchFamily="34" charset="0"/>
                <a:cs typeface="Times New Roman"/>
              </a:rPr>
              <a:t>N</a:t>
            </a:r>
            <a:r>
              <a:rPr lang="pt-BR" sz="1600" dirty="0">
                <a:effectLst/>
                <a:latin typeface="Montserrat"/>
                <a:ea typeface="Aptos" panose="020B0004020202020204" pitchFamily="34" charset="0"/>
                <a:cs typeface="Times New Roman"/>
              </a:rPr>
              <a:t>acional)</a:t>
            </a:r>
            <a:endParaRPr lang="pt-BR" sz="1600" dirty="0">
              <a:latin typeface="Montserrat"/>
              <a:cs typeface="Times New Roman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52FE2DC-B6BB-81DD-40EE-52C0EDD25B7B}"/>
              </a:ext>
            </a:extLst>
          </p:cNvPr>
          <p:cNvSpPr txBox="1"/>
          <p:nvPr/>
        </p:nvSpPr>
        <p:spPr>
          <a:xfrm>
            <a:off x="5064760" y="5283268"/>
            <a:ext cx="60831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>
                <a:effectLst/>
                <a:latin typeface="Montserrat"/>
                <a:ea typeface="Aptos" panose="020B0004020202020204" pitchFamily="34" charset="0"/>
                <a:cs typeface="Times New Roman" panose="02020603050405020304" pitchFamily="18" charset="0"/>
              </a:rPr>
              <a:t>6. Informar as instituições responsáveis pelo Plano, descrevendo a atuação das Secretarias de Administração Penitenciária e Congêneres, Tribunais etc. (referências: pg. 109,110,11 e 112 – plano nacional)</a:t>
            </a:r>
            <a:endParaRPr lang="pt-BR" sz="1600">
              <a:latin typeface="Montserrat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3BEA2A4A-CAE4-FD3A-6EF5-A7EDCBAE78F9}"/>
              </a:ext>
            </a:extLst>
          </p:cNvPr>
          <p:cNvSpPr/>
          <p:nvPr/>
        </p:nvSpPr>
        <p:spPr>
          <a:xfrm>
            <a:off x="1482000" y="1974000"/>
            <a:ext cx="5438400" cy="1214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2A852A65-4E64-9808-EDCE-2C3760602BBB}"/>
              </a:ext>
            </a:extLst>
          </p:cNvPr>
          <p:cNvSpPr/>
          <p:nvPr/>
        </p:nvSpPr>
        <p:spPr>
          <a:xfrm>
            <a:off x="1482000" y="4128000"/>
            <a:ext cx="5894400" cy="968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E47AE9DC-988D-0539-7D53-1CA329047BC6}"/>
              </a:ext>
            </a:extLst>
          </p:cNvPr>
          <p:cNvSpPr/>
          <p:nvPr/>
        </p:nvSpPr>
        <p:spPr>
          <a:xfrm>
            <a:off x="5052000" y="3324000"/>
            <a:ext cx="5600400" cy="596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049A8E87-06A1-41F6-B8CF-285224B2B726}"/>
              </a:ext>
            </a:extLst>
          </p:cNvPr>
          <p:cNvSpPr/>
          <p:nvPr/>
        </p:nvSpPr>
        <p:spPr>
          <a:xfrm>
            <a:off x="5046000" y="5262000"/>
            <a:ext cx="6086400" cy="1094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98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6" grpId="0"/>
      <p:bldP spid="8" grpId="0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878878C6746A94685546AAAEC887B28" ma:contentTypeVersion="18" ma:contentTypeDescription="Crie um novo documento." ma:contentTypeScope="" ma:versionID="9ef17a9614bc4be7ec8d60eefae99378">
  <xsd:schema xmlns:xsd="http://www.w3.org/2001/XMLSchema" xmlns:xs="http://www.w3.org/2001/XMLSchema" xmlns:p="http://schemas.microsoft.com/office/2006/metadata/properties" xmlns:ns2="5c2dfe79-6fe6-496a-b9de-7c93cd0816fc" xmlns:ns3="f80a6c27-c9cf-4d33-993f-91b2be086831" targetNamespace="http://schemas.microsoft.com/office/2006/metadata/properties" ma:root="true" ma:fieldsID="6ba76f4f8df183e366fe11bd5ef6590a" ns2:_="" ns3:_="">
    <xsd:import namespace="5c2dfe79-6fe6-496a-b9de-7c93cd0816fc"/>
    <xsd:import namespace="f80a6c27-c9cf-4d33-993f-91b2be0868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2dfe79-6fe6-496a-b9de-7c93cd0816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f1452bb7-58dd-49e7-8a24-adf1385a2b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0a6c27-c9cf-4d33-993f-91b2be08683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7b7a39a-ff93-488d-a796-0752cbd8339d}" ma:internalName="TaxCatchAll" ma:showField="CatchAllData" ma:web="f80a6c27-c9cf-4d33-993f-91b2be0868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c2dfe79-6fe6-496a-b9de-7c93cd0816fc">
      <Terms xmlns="http://schemas.microsoft.com/office/infopath/2007/PartnerControls"/>
    </lcf76f155ced4ddcb4097134ff3c332f>
    <TaxCatchAll xmlns="f80a6c27-c9cf-4d33-993f-91b2be086831" xsi:nil="true"/>
  </documentManagement>
</p:properties>
</file>

<file path=customXml/itemProps1.xml><?xml version="1.0" encoding="utf-8"?>
<ds:datastoreItem xmlns:ds="http://schemas.openxmlformats.org/officeDocument/2006/customXml" ds:itemID="{45A84649-528B-4CA3-9BAA-69000D242A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1BE104-9FDD-455E-9D92-7FE7A4C5A659}">
  <ds:schemaRefs>
    <ds:schemaRef ds:uri="5c2dfe79-6fe6-496a-b9de-7c93cd0816fc"/>
    <ds:schemaRef ds:uri="f80a6c27-c9cf-4d33-993f-91b2be0868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32D8E50-24D3-4DC4-A30B-5683ACB02893}">
  <ds:schemaRefs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f80a6c27-c9cf-4d33-993f-91b2be086831"/>
    <ds:schemaRef ds:uri="5c2dfe79-6fe6-496a-b9de-7c93cd0816fc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ad9190e6-c45d-4600-bc5c-eca554ccf497}" enabled="0" method="" siteId="{ad9190e6-c45d-4600-bc5c-eca554ccf49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1298</Words>
  <Application>Microsoft Office PowerPoint</Application>
  <PresentationFormat>Widescreen</PresentationFormat>
  <Paragraphs>117</Paragraphs>
  <Slides>19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Montserrat</vt:lpstr>
      <vt:lpstr>Montserrat Bold</vt:lpstr>
      <vt:lpstr>Montserrat SemiBold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Apoena de Alencar Araripe Pinheiro</dc:creator>
  <cp:lastModifiedBy>Bernardo Costa</cp:lastModifiedBy>
  <cp:revision>14</cp:revision>
  <dcterms:created xsi:type="dcterms:W3CDTF">2024-11-26T20:23:01Z</dcterms:created>
  <dcterms:modified xsi:type="dcterms:W3CDTF">2025-07-08T18:42:36Z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0x0101009878878C6746A94685546AAAEC887B28</vt:lpwstr>
  </property>
  <property fmtid="{D5CDD505-2E9C-101B-9397-08002B2CF9AE}" pid="3" name="MediaServiceImageTags">
    <vt:lpwstr/>
  </property>
</Properties>
</file>