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247" r:id="rId6"/>
    <p:sldId id="2258" r:id="rId7"/>
    <p:sldId id="2220" r:id="rId8"/>
    <p:sldId id="2254" r:id="rId9"/>
    <p:sldId id="2255" r:id="rId10"/>
    <p:sldId id="2251" r:id="rId11"/>
    <p:sldId id="2257" r:id="rId12"/>
    <p:sldId id="2218" r:id="rId13"/>
    <p:sldId id="2252" r:id="rId14"/>
    <p:sldId id="2253" r:id="rId15"/>
    <p:sldId id="2260" r:id="rId16"/>
    <p:sldId id="259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EC7433-0E83-FFAB-6E74-3371A59C4CD2}" name="Luciana da Luz Silva" initials="LS" userId="S::luciana.silva@cnj.jus.br::13a58124-29a4-4bc5-b569-4a08430ef51d" providerId="AD"/>
  <p188:author id="{A4575959-AEDF-1989-C5C6-E106F43C7A19}" name="Michele Duarte Silva" initials="MD" userId="S::michele.duarte@cnj.jus.br::4f43b609-51a9-425a-bc62-c6b4caf8c503" providerId="AD"/>
  <p188:author id="{659FDC5C-3E80-05AB-9A77-3B7C48075303}" name="Luciana Silva" initials="LS" userId="e54b449ac9f32590" providerId="Windows Live"/>
  <p188:author id="{8D9D5598-7264-9E09-D714-D62795851EE7}" name="Pedro Henrique M. de Araújo Costa" initials="PH" userId="S::pedro.costa@cnj.jus.br::932b3d6f-a6ed-4b29-911c-af2e80f67415" providerId="AD"/>
  <p188:author id="{EC84DBC8-DD6B-68E3-FE3A-75DE87D6F244}" name="MICHELE DUARTE SILVA" initials="MS" userId="6f4da59b5bc9d835" providerId="Windows Live"/>
  <p188:author id="{DD3DD7DE-4F7E-B997-B9CF-904AABF1F189}" name="Giane Silvestre" initials="GS" userId="S::giane.silvestre@cnj.jus.br::15b23c75-a934-4a98-9d90-b70c3ccb52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767"/>
    <a:srgbClr val="C76F52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375BD3-B52E-95D0-6BBD-7EBDC43CB162}" v="1" dt="2025-05-06T11:27:57.181"/>
    <p1510:client id="{65A9BAC4-2EAC-DB56-1015-419F0D8FADE3}" v="17" dt="2025-05-06T16:16:31.5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701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C50CB-C2D6-4E62-BA67-A654934DC4CB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0C707-0FF1-4745-B1A8-2DA38C688C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615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20C707-0FF1-4745-B1A8-2DA38C688C2D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794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E6F148-BDBA-648C-259C-F13C04D0BC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1D3B7F-930D-5D2B-49B9-B1943E9DC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7CCD10-7D69-D52B-C030-56CAEE393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686F-1C2C-6A4B-883D-88361A088775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FB0692-08AB-3BCE-4CE8-2EAD7325F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0ACD0D-F2BA-91E8-F047-C60C5041F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69D3-6743-F343-9A70-8C2B322FB9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17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23E92-850B-C3D4-B56D-50C8B0D27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0A629C-AD8D-42FE-2082-1663E9166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96A482-AB16-738D-0B88-92CF623AD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686F-1C2C-6A4B-883D-88361A088775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B3168E-D876-0EE4-269B-B35939F19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02C8D3-503C-2B03-B17B-FFDD9E64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69D3-6743-F343-9A70-8C2B322FB9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1342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9B2E85-5F22-4498-AC22-84198E9DB4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FB47E8A-4249-9B35-2123-EF10B46E4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438538-C729-8822-4CDF-590AC2D5E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686F-1C2C-6A4B-883D-88361A088775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8858EB-1B94-4D91-3296-C039CD6BA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098346-4915-1337-F5FA-6B794A3FC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69D3-6743-F343-9A70-8C2B322FB9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495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3F2EAD-CB4C-E263-FC54-F03E00B9D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D55F04-7B4F-7F6E-2194-238965D74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A71D89-0270-ADC1-514C-BD0F9BAEA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686F-1C2C-6A4B-883D-88361A088775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0FABBF-2229-170E-566B-EFB77DC5E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75B1BA-6F20-4D91-41C7-EC8EECC1E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69D3-6743-F343-9A70-8C2B322FB9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50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E15D12-4184-4F23-7C8D-8E2C681D4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7C20828-5BCC-6842-23F8-13A599704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264866-B98A-F3B1-B8E1-3E8D10E1F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686F-1C2C-6A4B-883D-88361A088775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4EF7EF-0090-FBD7-D105-57FF41856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EDCCC1-B701-DDDF-B37B-AB7F27FC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69D3-6743-F343-9A70-8C2B322FB9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835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D310E-837E-7CAA-78C4-25A7FBD46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87528E-9F99-B2B0-6851-95BCC6688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D08C074-3089-F253-B9AF-0592E66B2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1C0226-F6E8-B5CC-8AD4-D6DE50E9D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686F-1C2C-6A4B-883D-88361A088775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B10CC3B-3469-6806-5D7B-310BB8C4D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5F4EAD-89F5-C9DA-F6DB-7DA3EAE4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69D3-6743-F343-9A70-8C2B322FB9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20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9C9C3-4A7C-5060-73D1-8C7D5FD4C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F35A0F-74AE-A5EF-00EB-7A368F81A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ABE73A-9A59-547B-C0DC-19C38C696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5DC995A-291F-2364-8D64-E54E93CC55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6D0520A-E102-8703-8D96-DC4652D25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733343A-439A-1016-FD89-C1CA981EA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686F-1C2C-6A4B-883D-88361A088775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59DB884-1F01-6751-4847-F21BEEA9E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E75A967-3F68-808F-3241-AA5BE3D91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69D3-6743-F343-9A70-8C2B322FB9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889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A65743-F92F-D628-3ACA-3B2818AC3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9AD375F-D9D9-7944-7156-7DF4717FB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686F-1C2C-6A4B-883D-88361A088775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957348F-D62C-CF13-E607-98F63376A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52E47F2-B476-98CA-274A-1CEBD8908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69D3-6743-F343-9A70-8C2B322FB9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303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C5D9BD1-0FE0-668E-03AD-BE29DEC04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686F-1C2C-6A4B-883D-88361A088775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363FB60-DE2F-A251-300D-011AE0CD9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28A2A6B-F156-4434-681C-BAF502701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69D3-6743-F343-9A70-8C2B322FB9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288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7CD19-061C-A953-D8D5-A3A3D31A4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376FDD-3A6E-2534-5502-A072B826F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45E0D21-F504-E96A-A3EA-C0809926E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CAA5EE-3A4D-DF06-7F64-1B3BABBD9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686F-1C2C-6A4B-883D-88361A088775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2E1970-A094-4BB9-2310-711E017A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81AA108-7979-53AC-54DF-AF43C05E1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69D3-6743-F343-9A70-8C2B322FB9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76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E8E248-D235-1AEF-C062-C87782B3E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7BCADCF-5E42-D956-D07B-F93EF5F58E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DC05081-F079-61BF-7437-C7F1E5335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02EB48F-497A-918C-C42A-B7FD26085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686F-1C2C-6A4B-883D-88361A088775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880D0F-3585-286E-C97E-7DD83F9A0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49FF953-4E53-58F7-D721-7007B6A6C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69D3-6743-F343-9A70-8C2B322FB9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683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48281F5-6B3C-2C4E-E452-7468BB66C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2FADF98-772B-7C90-2BDC-3CC70EC38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295430-138C-9887-3A66-5D24290D6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73686F-1C2C-6A4B-883D-88361A088775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F85B8E-EFC8-2B36-719A-1EA9AFF885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0CABC6-9CD9-372D-3229-544ACAFCD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1F69D3-6743-F343-9A70-8C2B322FB9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70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ena.justa@cnj.jus.b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mailto:penajusta@mj.gov.b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pena-justa.seeu.pje.jus.br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4D18A554-2755-A641-1F0C-E05EA8669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7247"/>
            <a:ext cx="12192000" cy="686143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F679485-D033-C642-DB72-EE17FE7F9484}"/>
              </a:ext>
            </a:extLst>
          </p:cNvPr>
          <p:cNvSpPr txBox="1"/>
          <p:nvPr/>
        </p:nvSpPr>
        <p:spPr>
          <a:xfrm>
            <a:off x="6505303" y="2853190"/>
            <a:ext cx="518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>
                <a:solidFill>
                  <a:schemeClr val="bg1"/>
                </a:solidFill>
                <a:effectLst/>
                <a:latin typeface="Montserrat" pitchFamily="2" charset="77"/>
                <a:ea typeface="Trebuchet MS" panose="020B0703020202090204" pitchFamily="34" charset="0"/>
                <a:cs typeface="Trebuchet MS" panose="020B0703020202090204" pitchFamily="34" charset="0"/>
              </a:rPr>
              <a:t>Elaboração dos Planos Estaduais e do Plano Distrital</a:t>
            </a:r>
            <a:endParaRPr lang="pt-BR" sz="3600" b="1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05459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97292-C450-3DA1-1EBD-720CCD6B2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8AC944CD-F960-9771-1502-46DA2D24C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6"/>
            <a:ext cx="12192000" cy="686143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067FADC7-01B3-EE0B-FE6C-1E324F88B141}"/>
              </a:ext>
            </a:extLst>
          </p:cNvPr>
          <p:cNvSpPr txBox="1">
            <a:spLocks/>
          </p:cNvSpPr>
          <p:nvPr/>
        </p:nvSpPr>
        <p:spPr>
          <a:xfrm>
            <a:off x="1" y="1045341"/>
            <a:ext cx="5998028" cy="757130"/>
          </a:xfrm>
          <a:prstGeom prst="rect">
            <a:avLst/>
          </a:prstGeom>
          <a:solidFill>
            <a:srgbClr val="CC3300"/>
          </a:solidFill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>
                <a:solidFill>
                  <a:schemeClr val="bg1"/>
                </a:solidFill>
                <a:latin typeface="Montserrat"/>
                <a:ea typeface="+mn-ea"/>
                <a:cs typeface="+mn-cs"/>
              </a:rPr>
              <a:t>Câmaras Técnicas de Justiça Racial </a:t>
            </a:r>
          </a:p>
          <a:p>
            <a:r>
              <a:rPr lang="pt-BR" sz="2400" b="1">
                <a:solidFill>
                  <a:schemeClr val="bg1"/>
                </a:solidFill>
                <a:latin typeface="Montserrat"/>
                <a:ea typeface="+mn-ea"/>
                <a:cs typeface="+mn-cs"/>
              </a:rPr>
              <a:t>Recomendações 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1C1D35F-461F-53C8-38F8-21EC2A29155B}"/>
              </a:ext>
            </a:extLst>
          </p:cNvPr>
          <p:cNvSpPr txBox="1"/>
          <p:nvPr/>
        </p:nvSpPr>
        <p:spPr>
          <a:xfrm>
            <a:off x="2503715" y="2413090"/>
            <a:ext cx="9688285" cy="44012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000">
                <a:latin typeface="Montserrat"/>
                <a:ea typeface="Calibri"/>
                <a:cs typeface="Calibri"/>
              </a:rPr>
              <a:t>Paridade entre representantes do poder público, das organizações da  sociedade civil e especialistas </a:t>
            </a:r>
            <a:endParaRPr lang="pt-BR" sz="2000">
              <a:latin typeface="Montserrat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 sz="2000">
              <a:latin typeface="Montserrat"/>
              <a:ea typeface="Calibri"/>
              <a:cs typeface="Calibri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000">
                <a:latin typeface="Montserrat"/>
                <a:ea typeface="Calibri"/>
                <a:cs typeface="Calibri"/>
              </a:rPr>
              <a:t>Participação de representantes dos movimentos negros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 sz="2000">
              <a:latin typeface="Montserrat"/>
              <a:ea typeface="Calibri"/>
              <a:cs typeface="Calibri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000">
                <a:latin typeface="Montserrat"/>
                <a:ea typeface="Calibri"/>
                <a:cs typeface="Calibri"/>
              </a:rPr>
              <a:t>Participação de representantes de povos indígenas, comunidades quilombolas e de outros povos e comunidades tradicionais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 sz="2000">
              <a:latin typeface="Montserrat"/>
              <a:ea typeface="Calibri"/>
              <a:cs typeface="Calibri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000">
                <a:solidFill>
                  <a:srgbClr val="000000"/>
                </a:solidFill>
                <a:latin typeface="Montserrat"/>
              </a:rPr>
              <a:t>Acompanhamento</a:t>
            </a:r>
            <a:r>
              <a:rPr lang="pt-BR" sz="2000" b="0" i="0">
                <a:solidFill>
                  <a:srgbClr val="000000"/>
                </a:solidFill>
                <a:effectLst/>
                <a:latin typeface="Montserrat"/>
              </a:rPr>
              <a:t> </a:t>
            </a:r>
            <a:r>
              <a:rPr lang="pt-BR" sz="2000">
                <a:solidFill>
                  <a:srgbClr val="000000"/>
                </a:solidFill>
                <a:latin typeface="Montserrat"/>
              </a:rPr>
              <a:t>das</a:t>
            </a:r>
            <a:r>
              <a:rPr lang="pt-BR" sz="2000" b="0" i="0">
                <a:solidFill>
                  <a:srgbClr val="000000"/>
                </a:solidFill>
                <a:effectLst/>
                <a:latin typeface="Montserrat"/>
              </a:rPr>
              <a:t> atividades relacionadas</a:t>
            </a:r>
            <a:r>
              <a:rPr lang="pt-BR" sz="2000">
                <a:solidFill>
                  <a:srgbClr val="000000"/>
                </a:solidFill>
                <a:latin typeface="Montserrat"/>
              </a:rPr>
              <a:t> à</a:t>
            </a:r>
            <a:r>
              <a:rPr lang="pt-BR" sz="2000" b="0" i="0">
                <a:solidFill>
                  <a:srgbClr val="000000"/>
                </a:solidFill>
                <a:effectLst/>
                <a:latin typeface="Montserrat"/>
              </a:rPr>
              <a:t> temática da justiça racial realizadas em âmbito nacional</a:t>
            </a:r>
          </a:p>
          <a:p>
            <a:pPr>
              <a:buClr>
                <a:srgbClr val="FF0000"/>
              </a:buClr>
            </a:pPr>
            <a:endParaRPr lang="pt-BR" sz="2000" b="0" i="0">
              <a:solidFill>
                <a:srgbClr val="000000"/>
              </a:solidFill>
              <a:effectLst/>
              <a:latin typeface="Montserrat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000">
                <a:solidFill>
                  <a:srgbClr val="000000"/>
                </a:solidFill>
                <a:latin typeface="Montserrat"/>
              </a:rPr>
              <a:t>Implantação ainda</a:t>
            </a:r>
            <a:r>
              <a:rPr lang="pt-BR" sz="2000" b="0" i="0">
                <a:solidFill>
                  <a:srgbClr val="000000"/>
                </a:solidFill>
                <a:effectLst/>
                <a:latin typeface="Montserrat"/>
              </a:rPr>
              <a:t> na </a:t>
            </a:r>
            <a:r>
              <a:rPr lang="pt-BR" sz="2000">
                <a:solidFill>
                  <a:srgbClr val="000000"/>
                </a:solidFill>
                <a:latin typeface="Montserrat"/>
              </a:rPr>
              <a:t>fase de</a:t>
            </a:r>
            <a:r>
              <a:rPr lang="pt-BR" sz="2000" b="0" i="0">
                <a:solidFill>
                  <a:srgbClr val="000000"/>
                </a:solidFill>
                <a:effectLst/>
                <a:latin typeface="Montserrat"/>
              </a:rPr>
              <a:t> elaboração dos Planos Estaduais e Distrital, de forma a incidir nesse processo</a:t>
            </a:r>
            <a:endParaRPr lang="pt-BR">
              <a:latin typeface="Montserrat"/>
            </a:endParaRPr>
          </a:p>
          <a:p>
            <a:pPr>
              <a:buClr>
                <a:srgbClr val="FF0000"/>
              </a:buClr>
            </a:pPr>
            <a:endParaRPr lang="pt-BR" sz="200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55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EA64D-5665-A255-6175-27455AC8B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1085798F-D6F1-98DF-9161-CA8634CC9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6"/>
            <a:ext cx="12192000" cy="686143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CD390B85-3629-9C87-3770-5A932FB267CF}"/>
              </a:ext>
            </a:extLst>
          </p:cNvPr>
          <p:cNvSpPr txBox="1">
            <a:spLocks/>
          </p:cNvSpPr>
          <p:nvPr/>
        </p:nvSpPr>
        <p:spPr>
          <a:xfrm>
            <a:off x="8403772" y="1328370"/>
            <a:ext cx="3788228" cy="701731"/>
          </a:xfrm>
          <a:prstGeom prst="rect">
            <a:avLst/>
          </a:prstGeom>
          <a:solidFill>
            <a:srgbClr val="CC3300"/>
          </a:solidFill>
        </p:spPr>
        <p:txBody>
          <a:bodyPr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>
                <a:solidFill>
                  <a:schemeClr val="bg1"/>
                </a:solidFill>
                <a:latin typeface="Montserrat"/>
                <a:ea typeface="+mn-ea"/>
                <a:cs typeface="+mn-cs"/>
              </a:rPr>
              <a:t>Contatos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F008245-423B-3503-8C83-AC355D82446C}"/>
              </a:ext>
            </a:extLst>
          </p:cNvPr>
          <p:cNvSpPr txBox="1"/>
          <p:nvPr/>
        </p:nvSpPr>
        <p:spPr>
          <a:xfrm>
            <a:off x="5235378" y="3241190"/>
            <a:ext cx="5054730" cy="18466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3200" b="1">
                <a:solidFill>
                  <a:srgbClr val="000000"/>
                </a:solidFill>
                <a:latin typeface="Montserrat"/>
                <a:hlinkClick r:id="rId3"/>
              </a:rPr>
              <a:t>pena.justa@cnj.jus.br</a:t>
            </a:r>
            <a:r>
              <a:rPr lang="pt-BR" sz="3200" b="1">
                <a:solidFill>
                  <a:srgbClr val="000000"/>
                </a:solidFill>
                <a:latin typeface="Montserrat"/>
              </a:rPr>
              <a:t> </a:t>
            </a:r>
            <a:endParaRPr lang="pt-BR" sz="1600"/>
          </a:p>
          <a:p>
            <a:pPr algn="ctr"/>
            <a:endParaRPr lang="pt-BR" sz="3200" b="1">
              <a:solidFill>
                <a:srgbClr val="000000"/>
              </a:solidFill>
              <a:latin typeface="Montserrat" pitchFamily="2" charset="77"/>
            </a:endParaRPr>
          </a:p>
          <a:p>
            <a:pPr algn="just"/>
            <a:r>
              <a:rPr lang="pt-BR" sz="3200" b="1">
                <a:solidFill>
                  <a:srgbClr val="000000"/>
                </a:solidFill>
                <a:latin typeface="Montserrat"/>
                <a:hlinkClick r:id="rId4"/>
              </a:rPr>
              <a:t>penajusta@mj.gov.br</a:t>
            </a:r>
          </a:p>
          <a:p>
            <a:pPr algn="ctr"/>
            <a:endParaRPr lang="pt-BR" sz="1600"/>
          </a:p>
        </p:txBody>
      </p:sp>
      <p:pic>
        <p:nvPicPr>
          <p:cNvPr id="7" name="Imagem 6" descr="ícone De Email Em Fundo Vermelho ...">
            <a:extLst>
              <a:ext uri="{FF2B5EF4-FFF2-40B4-BE49-F238E27FC236}">
                <a16:creationId xmlns:a16="http://schemas.microsoft.com/office/drawing/2014/main" id="{A3C26FBA-C41F-C1A1-2EF2-7C0017DB99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287" y="2702495"/>
            <a:ext cx="2861992" cy="2833238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369F1E17-06BF-F80C-1B57-3F604EC85F98}"/>
              </a:ext>
            </a:extLst>
          </p:cNvPr>
          <p:cNvCxnSpPr/>
          <p:nvPr/>
        </p:nvCxnSpPr>
        <p:spPr>
          <a:xfrm>
            <a:off x="4655299" y="2617860"/>
            <a:ext cx="12423" cy="2918627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684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0C4B4-50E0-AD25-7EED-413AC1B63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82640C65-D328-1173-FE11-F98C673CA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6"/>
            <a:ext cx="12192000" cy="686143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0F8F94E5-6F58-9097-E11D-1E1AF251CD80}"/>
              </a:ext>
            </a:extLst>
          </p:cNvPr>
          <p:cNvSpPr txBox="1">
            <a:spLocks/>
          </p:cNvSpPr>
          <p:nvPr/>
        </p:nvSpPr>
        <p:spPr>
          <a:xfrm>
            <a:off x="1340660" y="1011354"/>
            <a:ext cx="1709058" cy="701731"/>
          </a:xfrm>
          <a:prstGeom prst="rect">
            <a:avLst/>
          </a:prstGeom>
          <a:solidFill>
            <a:srgbClr val="CC3300"/>
          </a:solidFill>
        </p:spPr>
        <p:txBody>
          <a:bodyPr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chemeClr val="bg1"/>
                </a:solidFill>
                <a:latin typeface="Montserrat"/>
                <a:ea typeface="+mn-ea"/>
                <a:cs typeface="+mn-cs"/>
              </a:rPr>
              <a:t>Sites</a:t>
            </a:r>
          </a:p>
        </p:txBody>
      </p:sp>
      <p:sp>
        <p:nvSpPr>
          <p:cNvPr id="15" name="AutoShape 8">
            <a:extLst>
              <a:ext uri="{FF2B5EF4-FFF2-40B4-BE49-F238E27FC236}">
                <a16:creationId xmlns:a16="http://schemas.microsoft.com/office/drawing/2014/main" id="{0F9A58ED-568C-F28C-D378-2D1CF784A8EF}"/>
              </a:ext>
            </a:extLst>
          </p:cNvPr>
          <p:cNvSpPr/>
          <p:nvPr/>
        </p:nvSpPr>
        <p:spPr>
          <a:xfrm>
            <a:off x="2294524" y="2255635"/>
            <a:ext cx="2945751" cy="39107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t"/>
          <a:lstStyle/>
          <a:p>
            <a:pPr algn="ctr"/>
            <a:endParaRPr lang="pt-BR" sz="1600" b="1">
              <a:latin typeface="Montserrat"/>
            </a:endParaRPr>
          </a:p>
          <a:p>
            <a:pPr algn="ctr"/>
            <a:r>
              <a:rPr lang="pt-BR" sz="1600" b="1">
                <a:latin typeface="Montserrat"/>
              </a:rPr>
              <a:t>Todos os Documentos do Pena Justa</a:t>
            </a:r>
            <a:endParaRPr lang="pt-BR"/>
          </a:p>
          <a:p>
            <a:pPr algn="ctr"/>
            <a:endParaRPr lang="pt-BR" sz="1600" b="1">
              <a:latin typeface="Montserrat"/>
            </a:endParaRPr>
          </a:p>
          <a:p>
            <a:pPr algn="ctr"/>
            <a:r>
              <a:rPr lang="pt-BR" sz="1600" b="1">
                <a:latin typeface="Montserrat"/>
              </a:rPr>
              <a:t>CNJ</a:t>
            </a:r>
          </a:p>
          <a:p>
            <a:pPr algn="ctr"/>
            <a:endParaRPr lang="pt-BR" sz="1600" b="1">
              <a:latin typeface="Montserrat"/>
            </a:endParaRPr>
          </a:p>
          <a:p>
            <a:pPr algn="ctr"/>
            <a:endParaRPr lang="pt-BR" sz="1600" b="1">
              <a:latin typeface="Montserrat"/>
            </a:endParaRPr>
          </a:p>
        </p:txBody>
      </p:sp>
      <p:sp>
        <p:nvSpPr>
          <p:cNvPr id="3" name="AutoShape 8">
            <a:extLst>
              <a:ext uri="{FF2B5EF4-FFF2-40B4-BE49-F238E27FC236}">
                <a16:creationId xmlns:a16="http://schemas.microsoft.com/office/drawing/2014/main" id="{4C01558D-819C-4FE6-3231-81DFD82909F2}"/>
              </a:ext>
            </a:extLst>
          </p:cNvPr>
          <p:cNvSpPr/>
          <p:nvPr/>
        </p:nvSpPr>
        <p:spPr>
          <a:xfrm>
            <a:off x="6518524" y="2255635"/>
            <a:ext cx="2945751" cy="3910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anchor="t"/>
          <a:lstStyle/>
          <a:p>
            <a:pPr algn="ctr"/>
            <a:endParaRPr lang="pt-BR" sz="1600" b="1">
              <a:latin typeface="Montserrat"/>
            </a:endParaRPr>
          </a:p>
          <a:p>
            <a:pPr algn="ctr"/>
            <a:r>
              <a:rPr lang="pt-BR" sz="1600" b="1">
                <a:latin typeface="Montserrat"/>
              </a:rPr>
              <a:t>Todos os Documentos do Pena Justa</a:t>
            </a:r>
            <a:endParaRPr lang="pt-BR"/>
          </a:p>
          <a:p>
            <a:pPr algn="ctr"/>
            <a:endParaRPr lang="pt-BR" sz="1600" b="1">
              <a:latin typeface="Montserrat"/>
            </a:endParaRPr>
          </a:p>
          <a:p>
            <a:pPr algn="ctr"/>
            <a:r>
              <a:rPr lang="pt-BR" sz="1600" b="1">
                <a:latin typeface="Montserrat"/>
              </a:rPr>
              <a:t>MJSP</a:t>
            </a:r>
          </a:p>
          <a:p>
            <a:pPr algn="ctr"/>
            <a:endParaRPr lang="pt-BR" sz="1600" b="1">
              <a:latin typeface="Montserrat"/>
            </a:endParaRPr>
          </a:p>
          <a:p>
            <a:pPr algn="ctr"/>
            <a:endParaRPr lang="pt-BR" sz="1600" b="1">
              <a:latin typeface="Montserrat"/>
            </a:endParaRPr>
          </a:p>
        </p:txBody>
      </p:sp>
      <p:pic>
        <p:nvPicPr>
          <p:cNvPr id="5" name="Imagem 4" descr="Código QR&#10;&#10;O conteúdo gerado por IA pode estar incorreto.">
            <a:extLst>
              <a:ext uri="{FF2B5EF4-FFF2-40B4-BE49-F238E27FC236}">
                <a16:creationId xmlns:a16="http://schemas.microsoft.com/office/drawing/2014/main" id="{546253CA-434E-BDA5-010E-E1C8068E2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000" y="3858000"/>
            <a:ext cx="1356000" cy="1368000"/>
          </a:xfrm>
          <a:prstGeom prst="rect">
            <a:avLst/>
          </a:prstGeom>
        </p:spPr>
      </p:pic>
      <p:pic>
        <p:nvPicPr>
          <p:cNvPr id="7" name="Imagem 6" descr="Código QR&#10;&#10;O conteúdo gerado por IA pode estar incorreto.">
            <a:extLst>
              <a:ext uri="{FF2B5EF4-FFF2-40B4-BE49-F238E27FC236}">
                <a16:creationId xmlns:a16="http://schemas.microsoft.com/office/drawing/2014/main" id="{1D941F0C-989A-6A77-FEC0-0E84FE214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5000" y="3858000"/>
            <a:ext cx="1308000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E055965-D0FE-838B-C389-A270E2E47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6"/>
            <a:ext cx="12192000" cy="686143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755AB77-E277-935A-22CA-E4E54CFA2CE4}"/>
              </a:ext>
            </a:extLst>
          </p:cNvPr>
          <p:cNvSpPr txBox="1"/>
          <p:nvPr/>
        </p:nvSpPr>
        <p:spPr>
          <a:xfrm>
            <a:off x="914400" y="2782669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>
                <a:solidFill>
                  <a:schemeClr val="bg1"/>
                </a:solidFill>
                <a:effectLst/>
                <a:latin typeface="Montserrat" pitchFamily="2" charset="77"/>
                <a:ea typeface="Trebuchet MS" panose="020B0703020202090204" pitchFamily="34" charset="0"/>
                <a:cs typeface="Trebuchet MS" panose="020B0703020202090204" pitchFamily="34" charset="0"/>
              </a:rPr>
              <a:t>Obrigado(a)!</a:t>
            </a:r>
            <a:endParaRPr lang="pt-BR" sz="3600" b="1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2039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04454-CAC5-627B-47D9-C80462F78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528A20D3-C911-3347-0FD1-AA673F7FC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6"/>
            <a:ext cx="12192000" cy="686143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15F8EB6-9BD6-3387-E675-ABDDAE1C3EFA}"/>
              </a:ext>
            </a:extLst>
          </p:cNvPr>
          <p:cNvSpPr txBox="1">
            <a:spLocks/>
          </p:cNvSpPr>
          <p:nvPr/>
        </p:nvSpPr>
        <p:spPr>
          <a:xfrm>
            <a:off x="1" y="1045341"/>
            <a:ext cx="8165904" cy="424732"/>
          </a:xfrm>
          <a:prstGeom prst="rect">
            <a:avLst/>
          </a:prstGeom>
          <a:solidFill>
            <a:srgbClr val="CC3300"/>
          </a:solidFill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>
                <a:solidFill>
                  <a:srgbClr val="FFFFFF"/>
                </a:solidFill>
                <a:latin typeface="Montserrat" pitchFamily="2" charset="0"/>
                <a:ea typeface="+mn-ea"/>
                <a:cs typeface="+mn-cs"/>
              </a:rPr>
              <a:t>PROGRAMAÇÃO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3BCACC1-9965-9298-6D05-84A5C995FDFF}"/>
              </a:ext>
            </a:extLst>
          </p:cNvPr>
          <p:cNvSpPr txBox="1"/>
          <p:nvPr/>
        </p:nvSpPr>
        <p:spPr>
          <a:xfrm>
            <a:off x="2373085" y="2125372"/>
            <a:ext cx="9688285" cy="39703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>
                <a:latin typeface="Montserrat"/>
                <a:ea typeface="Calibri"/>
                <a:cs typeface="Calibri"/>
              </a:rPr>
              <a:t>Abertura</a:t>
            </a:r>
            <a:endParaRPr lang="pt-BR">
              <a:latin typeface="Montserrat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>
              <a:latin typeface="Montserrat"/>
              <a:ea typeface="Calibri"/>
              <a:cs typeface="Calibri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>
                <a:latin typeface="Montserrat"/>
                <a:ea typeface="Calibri"/>
                <a:cs typeface="Calibri"/>
              </a:rPr>
              <a:t>Comitê Nacional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>
              <a:latin typeface="Montserrat"/>
              <a:ea typeface="Calibri"/>
              <a:cs typeface="Calibri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b="0" i="0">
                <a:solidFill>
                  <a:srgbClr val="000000"/>
                </a:solidFill>
                <a:effectLst/>
                <a:latin typeface="Montserrat"/>
              </a:rPr>
              <a:t>Participação social </a:t>
            </a:r>
            <a:r>
              <a:rPr lang="pt-BR">
                <a:solidFill>
                  <a:srgbClr val="000000"/>
                </a:solidFill>
                <a:latin typeface="Montserrat"/>
              </a:rPr>
              <a:t>na</a:t>
            </a:r>
            <a:r>
              <a:rPr lang="pt-BR" b="0" i="0">
                <a:solidFill>
                  <a:srgbClr val="000000"/>
                </a:solidFill>
                <a:effectLst/>
                <a:latin typeface="Montserrat"/>
              </a:rPr>
              <a:t> elaboração dos Planos Estaduais e Distrital</a:t>
            </a:r>
          </a:p>
          <a:p>
            <a:pPr>
              <a:buClr>
                <a:srgbClr val="FF0000"/>
              </a:buClr>
            </a:pPr>
            <a:endParaRPr lang="pt-BR" b="0" i="0">
              <a:solidFill>
                <a:srgbClr val="000000"/>
              </a:solidFill>
              <a:effectLst/>
              <a:latin typeface="Montserrat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b="0" i="0">
                <a:solidFill>
                  <a:srgbClr val="000000"/>
                </a:solidFill>
                <a:effectLst/>
                <a:latin typeface="Montserrat"/>
              </a:rPr>
              <a:t>Processo de elaboração dos Planos Estaduais e Distrital : A Matriz de Implementação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>
              <a:solidFill>
                <a:srgbClr val="000000"/>
              </a:solidFill>
              <a:latin typeface="Montserrat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b="0" i="0">
                <a:solidFill>
                  <a:srgbClr val="000000"/>
                </a:solidFill>
                <a:effectLst/>
                <a:latin typeface="Montserrat"/>
              </a:rPr>
              <a:t>Câmaras técnicas de justiça racial </a:t>
            </a:r>
          </a:p>
          <a:p>
            <a:pPr>
              <a:buClr>
                <a:srgbClr val="FF0000"/>
              </a:buClr>
            </a:pPr>
            <a:endParaRPr lang="pt-BR">
              <a:latin typeface="Montserrat"/>
              <a:ea typeface="Calibri"/>
              <a:cs typeface="Calibri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>
                <a:latin typeface="Montserrat"/>
                <a:ea typeface="Calibri"/>
                <a:cs typeface="Calibri"/>
              </a:rPr>
              <a:t>Diálogos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>
              <a:latin typeface="Montserrat"/>
              <a:ea typeface="Calibri"/>
              <a:cs typeface="Calibri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>
                <a:latin typeface="Montserrat"/>
                <a:ea typeface="Calibri"/>
                <a:cs typeface="Calibri"/>
              </a:rPr>
              <a:t>Encerramento </a:t>
            </a:r>
          </a:p>
        </p:txBody>
      </p:sp>
    </p:spTree>
    <p:extLst>
      <p:ext uri="{BB962C8B-B14F-4D97-AF65-F5344CB8AC3E}">
        <p14:creationId xmlns:p14="http://schemas.microsoft.com/office/powerpoint/2010/main" val="2784913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B60BB-100F-C834-108B-D4A93ACE2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F0BE44D3-3E63-1110-D99E-E8137A7C5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86" y="-1716"/>
            <a:ext cx="12350150" cy="6861432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F76CFB9A-E480-EFC8-F095-68D25CDB6696}"/>
              </a:ext>
            </a:extLst>
          </p:cNvPr>
          <p:cNvSpPr txBox="1"/>
          <p:nvPr/>
        </p:nvSpPr>
        <p:spPr>
          <a:xfrm>
            <a:off x="883236" y="2066491"/>
            <a:ext cx="3873360" cy="20599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1773"/>
              </a:lnSpc>
            </a:pPr>
            <a:r>
              <a:rPr lang="pt-BR" sz="1400" b="1" noProof="0">
                <a:latin typeface="Montserrat"/>
                <a:ea typeface="Roboto"/>
                <a:cs typeface="Roboto"/>
                <a:sym typeface="Montserrat Bold"/>
              </a:rPr>
              <a:t>Recebimento do Plano Nacional</a:t>
            </a:r>
            <a:r>
              <a:rPr lang="pt-BR" sz="1400" noProof="0">
                <a:latin typeface="Montserrat"/>
                <a:ea typeface="Roboto"/>
                <a:cs typeface="Roboto"/>
                <a:sym typeface="Montserrat Bold"/>
              </a:rPr>
              <a:t> homologado pelo STF, de seu </a:t>
            </a:r>
            <a:r>
              <a:rPr lang="pt-BR" sz="1400" b="1" noProof="0">
                <a:latin typeface="Montserrat"/>
                <a:ea typeface="Roboto"/>
                <a:cs typeface="Roboto"/>
                <a:sym typeface="Montserrat Bold"/>
              </a:rPr>
              <a:t>Sumário Executivo e do Caderno Orientador</a:t>
            </a:r>
            <a:r>
              <a:rPr lang="pt-BR" sz="1400" noProof="0">
                <a:latin typeface="Montserrat"/>
                <a:ea typeface="Roboto"/>
                <a:cs typeface="Roboto"/>
                <a:sym typeface="Montserrat Bold"/>
              </a:rPr>
              <a:t> para elaboração dos Planos Estaduais e do Plano Distrital; tratativas e articulações interinstitucionais e intersetoriais para implantação dos Comitês de Políticas Penais onde ainda não houver </a:t>
            </a:r>
            <a:endParaRPr lang="pt-BR" sz="1400" noProof="0">
              <a:latin typeface="Montserrat"/>
              <a:ea typeface="Roboto"/>
              <a:cs typeface="Roboto"/>
            </a:endParaRPr>
          </a:p>
          <a:p>
            <a:pPr algn="just" defTabSz="609630">
              <a:lnSpc>
                <a:spcPts val="1773"/>
              </a:lnSpc>
              <a:spcBef>
                <a:spcPct val="0"/>
              </a:spcBef>
            </a:pPr>
            <a:endParaRPr lang="en-US" sz="1267" b="1">
              <a:latin typeface="Montserrat SemiBold" panose="020F0502020204030204" pitchFamily="2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09345EA-439B-0AD3-D79F-84F5D7A8E758}"/>
              </a:ext>
            </a:extLst>
          </p:cNvPr>
          <p:cNvSpPr txBox="1"/>
          <p:nvPr/>
        </p:nvSpPr>
        <p:spPr>
          <a:xfrm>
            <a:off x="933485" y="1497424"/>
            <a:ext cx="3856584" cy="362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880"/>
              </a:lnSpc>
              <a:spcBef>
                <a:spcPct val="0"/>
              </a:spcBef>
            </a:pPr>
            <a:r>
              <a:rPr lang="en-US" sz="2400" b="1" err="1">
                <a:latin typeface="Montserrat Bold"/>
                <a:sym typeface="Montserrat Bold"/>
              </a:rPr>
              <a:t>Fevereiro</a:t>
            </a:r>
            <a:endParaRPr lang="pt-BR" err="1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D7EDAD9-5B13-882F-786A-E8ABA4AD6033}"/>
              </a:ext>
            </a:extLst>
          </p:cNvPr>
          <p:cNvSpPr txBox="1"/>
          <p:nvPr/>
        </p:nvSpPr>
        <p:spPr>
          <a:xfrm>
            <a:off x="5688561" y="1498854"/>
            <a:ext cx="3065608" cy="362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880"/>
              </a:lnSpc>
              <a:spcBef>
                <a:spcPct val="0"/>
              </a:spcBef>
            </a:pPr>
            <a:r>
              <a:rPr lang="en-US" sz="2400" b="1" err="1">
                <a:latin typeface="Montserrat Bold"/>
                <a:sym typeface="Montserrat Bold"/>
              </a:rPr>
              <a:t>Março</a:t>
            </a:r>
            <a:endParaRPr lang="pt-BR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746B0B58-1A9D-713C-F7C1-9561DB8C3EDD}"/>
              </a:ext>
            </a:extLst>
          </p:cNvPr>
          <p:cNvSpPr txBox="1"/>
          <p:nvPr/>
        </p:nvSpPr>
        <p:spPr>
          <a:xfrm>
            <a:off x="5641840" y="2084414"/>
            <a:ext cx="3179608" cy="16869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1867"/>
              </a:lnSpc>
            </a:pPr>
            <a:r>
              <a:rPr lang="pt-BR" sz="1400" b="1" noProof="0">
                <a:latin typeface="Montserrat"/>
                <a:ea typeface="Roboto"/>
                <a:cs typeface="Roboto"/>
                <a:sym typeface="Montserrat Bold"/>
              </a:rPr>
              <a:t>Consolidação e institucionalização dos Comitês de Políticas Penais</a:t>
            </a:r>
            <a:r>
              <a:rPr lang="pt-BR" sz="1400" noProof="0">
                <a:latin typeface="Montserrat"/>
                <a:ea typeface="Roboto"/>
                <a:cs typeface="Roboto"/>
                <a:sym typeface="Montserrat Bold"/>
              </a:rPr>
              <a:t> e de suas Secretarias; elaboração da Minuta do Plano Estadual ou do Plano Distrital </a:t>
            </a:r>
          </a:p>
          <a:p>
            <a:pPr algn="just" defTabSz="609630">
              <a:lnSpc>
                <a:spcPts val="1867"/>
              </a:lnSpc>
              <a:spcBef>
                <a:spcPct val="0"/>
              </a:spcBef>
            </a:pPr>
            <a:endParaRPr lang="en-US" sz="1333" b="1">
              <a:latin typeface="Montserrat SemiBold" panose="00000700000000000000" pitchFamily="2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69A1334C-E04F-1F72-CCF7-6E9EC8AFD8A5}"/>
              </a:ext>
            </a:extLst>
          </p:cNvPr>
          <p:cNvSpPr/>
          <p:nvPr/>
        </p:nvSpPr>
        <p:spPr>
          <a:xfrm flipV="1">
            <a:off x="502480" y="4062017"/>
            <a:ext cx="11506200" cy="6350"/>
          </a:xfrm>
          <a:prstGeom prst="line">
            <a:avLst/>
          </a:prstGeom>
          <a:ln w="19050" cap="rnd">
            <a:solidFill>
              <a:srgbClr val="67676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369F8024-A793-DAAF-8097-053FBCD6E24E}"/>
              </a:ext>
            </a:extLst>
          </p:cNvPr>
          <p:cNvGrpSpPr/>
          <p:nvPr/>
        </p:nvGrpSpPr>
        <p:grpSpPr>
          <a:xfrm>
            <a:off x="2675889" y="3953700"/>
            <a:ext cx="260801" cy="225855"/>
            <a:chOff x="0" y="0"/>
            <a:chExt cx="3619627" cy="3134614"/>
          </a:xfrm>
          <a:solidFill>
            <a:schemeClr val="bg1">
              <a:lumMod val="50000"/>
            </a:schemeClr>
          </a:solidFill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5F8098FB-F49D-9E68-A875-69E78BD789B7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CC3300"/>
            </a:solidFill>
            <a:ln>
              <a:solidFill>
                <a:srgbClr val="676767"/>
              </a:solidFill>
            </a:ln>
          </p:spPr>
          <p:txBody>
            <a:bodyPr/>
            <a:lstStyle/>
            <a:p>
              <a:pPr defTabSz="609630"/>
              <a:endParaRPr lang="pt-BR" sz="1200">
                <a:solidFill>
                  <a:srgbClr val="FFC000"/>
                </a:solidFill>
                <a:latin typeface="Calibri"/>
              </a:endParaRPr>
            </a:p>
          </p:txBody>
        </p:sp>
      </p:grpSp>
      <p:grpSp>
        <p:nvGrpSpPr>
          <p:cNvPr id="10" name="Group 12">
            <a:extLst>
              <a:ext uri="{FF2B5EF4-FFF2-40B4-BE49-F238E27FC236}">
                <a16:creationId xmlns:a16="http://schemas.microsoft.com/office/drawing/2014/main" id="{09CA9B9D-260D-F1AD-4F07-60585B89BFFF}"/>
              </a:ext>
            </a:extLst>
          </p:cNvPr>
          <p:cNvGrpSpPr/>
          <p:nvPr/>
        </p:nvGrpSpPr>
        <p:grpSpPr>
          <a:xfrm>
            <a:off x="7042690" y="3959715"/>
            <a:ext cx="253469" cy="219505"/>
            <a:chOff x="0" y="0"/>
            <a:chExt cx="3619627" cy="3134614"/>
          </a:xfrm>
          <a:solidFill>
            <a:schemeClr val="bg1">
              <a:lumMod val="50000"/>
            </a:schemeClr>
          </a:solidFill>
        </p:grpSpPr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B70BF9C4-31CF-1C08-BC26-76615BB929C3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CC3300"/>
            </a:solidFill>
            <a:ln>
              <a:solidFill>
                <a:srgbClr val="676767"/>
              </a:solidFill>
            </a:ln>
          </p:spPr>
          <p:txBody>
            <a:bodyPr/>
            <a:lstStyle/>
            <a:p>
              <a:pPr defTabSz="609630"/>
              <a:endParaRPr lang="pt-BR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113FE598-FDCE-9963-4C73-B1802AA49BFA}"/>
              </a:ext>
            </a:extLst>
          </p:cNvPr>
          <p:cNvGrpSpPr/>
          <p:nvPr/>
        </p:nvGrpSpPr>
        <p:grpSpPr>
          <a:xfrm>
            <a:off x="10506240" y="3989063"/>
            <a:ext cx="253469" cy="219505"/>
            <a:chOff x="0" y="0"/>
            <a:chExt cx="3619627" cy="3134614"/>
          </a:xfrm>
          <a:solidFill>
            <a:schemeClr val="bg1">
              <a:lumMod val="50000"/>
            </a:schemeClr>
          </a:solidFill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CC2C924C-88ED-3199-7DD7-1449E3CA663C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CC3300"/>
            </a:solidFill>
            <a:ln>
              <a:solidFill>
                <a:srgbClr val="676767"/>
              </a:solidFill>
            </a:ln>
          </p:spPr>
          <p:txBody>
            <a:bodyPr/>
            <a:lstStyle/>
            <a:p>
              <a:pPr defTabSz="609630"/>
              <a:endParaRPr lang="pt-BR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22">
            <a:extLst>
              <a:ext uri="{FF2B5EF4-FFF2-40B4-BE49-F238E27FC236}">
                <a16:creationId xmlns:a16="http://schemas.microsoft.com/office/drawing/2014/main" id="{3E20B079-99BF-530A-4455-7A2D94B1AF0E}"/>
              </a:ext>
            </a:extLst>
          </p:cNvPr>
          <p:cNvGrpSpPr/>
          <p:nvPr/>
        </p:nvGrpSpPr>
        <p:grpSpPr>
          <a:xfrm>
            <a:off x="912747" y="4350781"/>
            <a:ext cx="3887459" cy="2140195"/>
            <a:chOff x="-2005829" y="0"/>
            <a:chExt cx="10233040" cy="4280390"/>
          </a:xfrm>
        </p:grpSpPr>
        <p:sp>
          <p:nvSpPr>
            <p:cNvPr id="15" name="TextBox 23">
              <a:extLst>
                <a:ext uri="{FF2B5EF4-FFF2-40B4-BE49-F238E27FC236}">
                  <a16:creationId xmlns:a16="http://schemas.microsoft.com/office/drawing/2014/main" id="{73BDCC8A-C9EF-674A-792F-E6A2CACEE27B}"/>
                </a:ext>
              </a:extLst>
            </p:cNvPr>
            <p:cNvSpPr txBox="1"/>
            <p:nvPr/>
          </p:nvSpPr>
          <p:spPr>
            <a:xfrm>
              <a:off x="-2005829" y="0"/>
              <a:ext cx="10233040" cy="7241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2880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CC3300"/>
                  </a:solidFill>
                  <a:latin typeface="Montserrat Bold"/>
                  <a:sym typeface="Montserrat Bold"/>
                </a:rPr>
                <a:t>Abril e Maio</a:t>
              </a:r>
              <a:endParaRPr lang="pt-BR"/>
            </a:p>
          </p:txBody>
        </p:sp>
        <p:sp>
          <p:nvSpPr>
            <p:cNvPr id="16" name="TextBox 24">
              <a:extLst>
                <a:ext uri="{FF2B5EF4-FFF2-40B4-BE49-F238E27FC236}">
                  <a16:creationId xmlns:a16="http://schemas.microsoft.com/office/drawing/2014/main" id="{803EC6E2-3809-6E16-B9B0-ADB4DD868A60}"/>
                </a:ext>
              </a:extLst>
            </p:cNvPr>
            <p:cNvSpPr txBox="1"/>
            <p:nvPr/>
          </p:nvSpPr>
          <p:spPr>
            <a:xfrm>
              <a:off x="-1963825" y="1083874"/>
              <a:ext cx="10191036" cy="31965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1773"/>
                </a:lnSpc>
              </a:pPr>
              <a:r>
                <a:rPr lang="pt-BR" sz="1400" b="1" noProof="0">
                  <a:latin typeface="Montserrat"/>
                  <a:ea typeface="Roboto"/>
                  <a:cs typeface="Roboto"/>
                  <a:sym typeface="Montserrat Bold"/>
                </a:rPr>
                <a:t>Realização de reuniões interinstitucionais e dos processos de participação social</a:t>
              </a:r>
              <a:r>
                <a:rPr lang="pt-BR" sz="1400" noProof="0">
                  <a:latin typeface="Montserrat"/>
                  <a:ea typeface="Roboto"/>
                  <a:cs typeface="Roboto"/>
                  <a:sym typeface="Montserrat Bold"/>
                </a:rPr>
                <a:t> (consulta, audiência pública e/ou outros) para apresentação da Minuta do Plano e recebimento de contribuições</a:t>
              </a:r>
              <a:endParaRPr lang="pt-BR" sz="1400" noProof="0">
                <a:latin typeface="Montserrat"/>
                <a:ea typeface="Roboto"/>
                <a:cs typeface="Roboto"/>
              </a:endParaRPr>
            </a:p>
            <a:p>
              <a:pPr algn="just" defTabSz="609630">
                <a:lnSpc>
                  <a:spcPts val="1773"/>
                </a:lnSpc>
                <a:spcBef>
                  <a:spcPct val="0"/>
                </a:spcBef>
              </a:pPr>
              <a:endParaRPr lang="en-US" sz="1267" b="1">
                <a:latin typeface="Montserrat SemiBold" panose="00000700000000000000" pitchFamily="2" charset="0"/>
                <a:ea typeface="Montserrat Bold"/>
                <a:cs typeface="Montserrat Bold"/>
                <a:sym typeface="Montserrat Bold"/>
              </a:endParaRPr>
            </a:p>
          </p:txBody>
        </p:sp>
      </p:grpSp>
      <p:grpSp>
        <p:nvGrpSpPr>
          <p:cNvPr id="17" name="Group 25">
            <a:extLst>
              <a:ext uri="{FF2B5EF4-FFF2-40B4-BE49-F238E27FC236}">
                <a16:creationId xmlns:a16="http://schemas.microsoft.com/office/drawing/2014/main" id="{F9DA112E-C7F0-48E0-6245-8C71AC2DB53A}"/>
              </a:ext>
            </a:extLst>
          </p:cNvPr>
          <p:cNvGrpSpPr/>
          <p:nvPr/>
        </p:nvGrpSpPr>
        <p:grpSpPr>
          <a:xfrm>
            <a:off x="5673450" y="4357916"/>
            <a:ext cx="3144204" cy="2357696"/>
            <a:chOff x="100842" y="29418"/>
            <a:chExt cx="6944728" cy="4703084"/>
          </a:xfrm>
        </p:grpSpPr>
        <p:sp>
          <p:nvSpPr>
            <p:cNvPr id="18" name="TextBox 26">
              <a:extLst>
                <a:ext uri="{FF2B5EF4-FFF2-40B4-BE49-F238E27FC236}">
                  <a16:creationId xmlns:a16="http://schemas.microsoft.com/office/drawing/2014/main" id="{04CBBA35-7891-21C3-5EA9-B8AE8C1D1388}"/>
                </a:ext>
              </a:extLst>
            </p:cNvPr>
            <p:cNvSpPr txBox="1"/>
            <p:nvPr/>
          </p:nvSpPr>
          <p:spPr>
            <a:xfrm>
              <a:off x="134218" y="29418"/>
              <a:ext cx="6855736" cy="722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880"/>
                </a:lnSpc>
                <a:spcBef>
                  <a:spcPct val="0"/>
                </a:spcBef>
              </a:pPr>
              <a:r>
                <a:rPr lang="en-US" sz="2400" b="1">
                  <a:latin typeface="Montserrat Bold"/>
                  <a:sym typeface="Montserrat Bold"/>
                </a:rPr>
                <a:t>Junho e </a:t>
              </a:r>
              <a:r>
                <a:rPr lang="en-US" sz="2400" b="1" err="1">
                  <a:latin typeface="Montserrat Bold"/>
                  <a:sym typeface="Montserrat Bold"/>
                </a:rPr>
                <a:t>Julho</a:t>
              </a:r>
              <a:endParaRPr lang="pt-BR" err="1"/>
            </a:p>
          </p:txBody>
        </p:sp>
        <p:sp>
          <p:nvSpPr>
            <p:cNvPr id="19" name="TextBox 27">
              <a:extLst>
                <a:ext uri="{FF2B5EF4-FFF2-40B4-BE49-F238E27FC236}">
                  <a16:creationId xmlns:a16="http://schemas.microsoft.com/office/drawing/2014/main" id="{946DAE2C-7277-FDFE-1FEA-4D51F5AE0D5A}"/>
                </a:ext>
              </a:extLst>
            </p:cNvPr>
            <p:cNvSpPr txBox="1"/>
            <p:nvPr/>
          </p:nvSpPr>
          <p:spPr>
            <a:xfrm>
              <a:off x="100842" y="1083872"/>
              <a:ext cx="6944728" cy="36486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1773"/>
                </a:lnSpc>
              </a:pPr>
              <a:r>
                <a:rPr lang="pt-BR" sz="1400" b="1" noProof="0">
                  <a:latin typeface="Montserrat"/>
                  <a:ea typeface="Roboto"/>
                  <a:cs typeface="Roboto"/>
                  <a:sym typeface="Montserrat Bold"/>
                </a:rPr>
                <a:t>Sistematização das contribuições</a:t>
              </a:r>
              <a:r>
                <a:rPr lang="pt-BR" sz="1400" noProof="0">
                  <a:latin typeface="Montserrat"/>
                  <a:ea typeface="Roboto"/>
                  <a:cs typeface="Roboto"/>
                  <a:sym typeface="Montserrat Bold"/>
                </a:rPr>
                <a:t> obtidas nas etapas anteriores; análise e deliberações sobre as contribuições pelos Colegiados dos Comitês de Políticas Penais; elaboração final dos Planos Estaduais ou do Plano Distrital </a:t>
              </a:r>
            </a:p>
            <a:p>
              <a:pPr algn="just" defTabSz="609630">
                <a:lnSpc>
                  <a:spcPts val="1773"/>
                </a:lnSpc>
                <a:spcBef>
                  <a:spcPct val="0"/>
                </a:spcBef>
              </a:pPr>
              <a:endParaRPr lang="en-US" sz="1267" b="1">
                <a:latin typeface="Montserrat SemiBold" panose="00000700000000000000" pitchFamily="2" charset="0"/>
                <a:ea typeface="Montserrat Bold"/>
                <a:cs typeface="Montserrat Bold"/>
                <a:sym typeface="Montserrat Bold"/>
              </a:endParaRPr>
            </a:p>
          </p:txBody>
        </p:sp>
      </p:grpSp>
      <p:grpSp>
        <p:nvGrpSpPr>
          <p:cNvPr id="20" name="Group 28">
            <a:extLst>
              <a:ext uri="{FF2B5EF4-FFF2-40B4-BE49-F238E27FC236}">
                <a16:creationId xmlns:a16="http://schemas.microsoft.com/office/drawing/2014/main" id="{801789EB-D884-622A-EF0A-6BD38FF2BB93}"/>
              </a:ext>
            </a:extLst>
          </p:cNvPr>
          <p:cNvGrpSpPr/>
          <p:nvPr/>
        </p:nvGrpSpPr>
        <p:grpSpPr>
          <a:xfrm>
            <a:off x="9377557" y="4348057"/>
            <a:ext cx="2605641" cy="2140906"/>
            <a:chOff x="-2297" y="-1424"/>
            <a:chExt cx="5011471" cy="4281816"/>
          </a:xfrm>
        </p:grpSpPr>
        <p:sp>
          <p:nvSpPr>
            <p:cNvPr id="21" name="TextBox 29">
              <a:extLst>
                <a:ext uri="{FF2B5EF4-FFF2-40B4-BE49-F238E27FC236}">
                  <a16:creationId xmlns:a16="http://schemas.microsoft.com/office/drawing/2014/main" id="{AA82B4E1-EBBD-BF94-CC86-B5FC3C4B98F4}"/>
                </a:ext>
              </a:extLst>
            </p:cNvPr>
            <p:cNvSpPr txBox="1"/>
            <p:nvPr/>
          </p:nvSpPr>
          <p:spPr>
            <a:xfrm>
              <a:off x="-2297" y="-1424"/>
              <a:ext cx="4824540" cy="724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880"/>
                </a:lnSpc>
                <a:spcBef>
                  <a:spcPct val="0"/>
                </a:spcBef>
              </a:pPr>
              <a:r>
                <a:rPr lang="en-US" sz="2400" b="1">
                  <a:latin typeface="Montserrat Bold"/>
                  <a:sym typeface="Montserrat Bold"/>
                </a:rPr>
                <a:t>Agosto</a:t>
              </a:r>
              <a:endParaRPr lang="pt-BR" err="1"/>
            </a:p>
          </p:txBody>
        </p:sp>
        <p:sp>
          <p:nvSpPr>
            <p:cNvPr id="22" name="TextBox 30">
              <a:extLst>
                <a:ext uri="{FF2B5EF4-FFF2-40B4-BE49-F238E27FC236}">
                  <a16:creationId xmlns:a16="http://schemas.microsoft.com/office/drawing/2014/main" id="{4EBDD987-B020-D2D9-2180-65B783339EE2}"/>
                </a:ext>
              </a:extLst>
            </p:cNvPr>
            <p:cNvSpPr txBox="1"/>
            <p:nvPr/>
          </p:nvSpPr>
          <p:spPr>
            <a:xfrm>
              <a:off x="-4" y="1083873"/>
              <a:ext cx="5009178" cy="31965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1773"/>
                </a:lnSpc>
              </a:pPr>
              <a:r>
                <a:rPr lang="pt-BR" sz="1400" b="1" noProof="0">
                  <a:latin typeface="Montserrat"/>
                  <a:ea typeface="Roboto"/>
                  <a:cs typeface="Roboto"/>
                  <a:sym typeface="Montserrat Bold"/>
                </a:rPr>
                <a:t>Envio dos Planos</a:t>
              </a:r>
              <a:r>
                <a:rPr lang="pt-BR" sz="1400" noProof="0">
                  <a:latin typeface="Montserrat"/>
                  <a:ea typeface="Roboto"/>
                  <a:cs typeface="Roboto"/>
                  <a:sym typeface="Montserrat Bold"/>
                </a:rPr>
                <a:t> Estaduais e do Plano Distrital ao STF para análise e homologação, com apoio do DMF/CNJ e do Núcleo de Processos Estruturais Complexos</a:t>
              </a:r>
              <a:endParaRPr lang="pt-BR" sz="1400" noProof="0">
                <a:latin typeface="Montserrat"/>
                <a:ea typeface="Roboto"/>
                <a:cs typeface="Roboto"/>
              </a:endParaRPr>
            </a:p>
            <a:p>
              <a:pPr algn="just" defTabSz="609630">
                <a:lnSpc>
                  <a:spcPts val="1773"/>
                </a:lnSpc>
                <a:spcBef>
                  <a:spcPct val="0"/>
                </a:spcBef>
              </a:pPr>
              <a:endParaRPr lang="en-US" sz="1267" b="1">
                <a:latin typeface="Montserrat SemiBold" panose="00000700000000000000" pitchFamily="2" charset="0"/>
                <a:ea typeface="Montserrat Bold"/>
                <a:cs typeface="Montserrat Bold"/>
                <a:sym typeface="Montserrat Bold"/>
              </a:endParaRPr>
            </a:p>
          </p:txBody>
        </p:sp>
      </p:grpSp>
      <p:sp>
        <p:nvSpPr>
          <p:cNvPr id="23" name="Título 1">
            <a:extLst>
              <a:ext uri="{FF2B5EF4-FFF2-40B4-BE49-F238E27FC236}">
                <a16:creationId xmlns:a16="http://schemas.microsoft.com/office/drawing/2014/main" id="{328FD603-1E4F-D8BD-C6BE-1E255F808536}"/>
              </a:ext>
            </a:extLst>
          </p:cNvPr>
          <p:cNvSpPr txBox="1">
            <a:spLocks/>
          </p:cNvSpPr>
          <p:nvPr/>
        </p:nvSpPr>
        <p:spPr>
          <a:xfrm>
            <a:off x="1929630" y="734076"/>
            <a:ext cx="6448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>
                <a:latin typeface="Montserrat" pitchFamily="2" charset="0"/>
                <a:ea typeface="+mn-ea"/>
                <a:cs typeface="+mn-cs"/>
              </a:rPr>
              <a:t>Planos Estaduais e Distrital</a:t>
            </a:r>
            <a:endParaRPr lang="pt-BR">
              <a:ea typeface="+mn-ea"/>
              <a:cs typeface="+mn-cs"/>
            </a:endParaRPr>
          </a:p>
        </p:txBody>
      </p:sp>
      <p:sp>
        <p:nvSpPr>
          <p:cNvPr id="24" name="TextBox 37">
            <a:extLst>
              <a:ext uri="{FF2B5EF4-FFF2-40B4-BE49-F238E27FC236}">
                <a16:creationId xmlns:a16="http://schemas.microsoft.com/office/drawing/2014/main" id="{E63BBD51-C84F-EF23-787C-9E49FF1D2176}"/>
              </a:ext>
            </a:extLst>
          </p:cNvPr>
          <p:cNvSpPr txBox="1"/>
          <p:nvPr/>
        </p:nvSpPr>
        <p:spPr>
          <a:xfrm>
            <a:off x="4685021" y="220481"/>
            <a:ext cx="1411038" cy="522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20"/>
              </a:lnSpc>
              <a:spcBef>
                <a:spcPct val="0"/>
              </a:spcBef>
            </a:pPr>
            <a:r>
              <a:rPr lang="en-US" sz="2800" b="1" spc="-3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2025 </a:t>
            </a:r>
          </a:p>
        </p:txBody>
      </p:sp>
    </p:spTree>
    <p:extLst>
      <p:ext uri="{BB962C8B-B14F-4D97-AF65-F5344CB8AC3E}">
        <p14:creationId xmlns:p14="http://schemas.microsoft.com/office/powerpoint/2010/main" val="3704873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7FE0F-E12E-E53F-D17C-37C552D57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C33A8850-A400-1ACE-688A-C01395655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6"/>
            <a:ext cx="12192000" cy="686143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08BFE2B-EBE2-2924-FF59-92BBAE206DD8}"/>
              </a:ext>
            </a:extLst>
          </p:cNvPr>
          <p:cNvSpPr txBox="1">
            <a:spLocks/>
          </p:cNvSpPr>
          <p:nvPr/>
        </p:nvSpPr>
        <p:spPr>
          <a:xfrm>
            <a:off x="1195950" y="781999"/>
            <a:ext cx="5874439" cy="757195"/>
          </a:xfrm>
          <a:prstGeom prst="rect">
            <a:avLst/>
          </a:prstGeom>
          <a:solidFill>
            <a:srgbClr val="CC3300"/>
          </a:solidFill>
        </p:spPr>
        <p:txBody>
          <a:bodyPr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>
                <a:solidFill>
                  <a:srgbClr val="FFFFFF"/>
                </a:solidFill>
                <a:latin typeface="Montserrat"/>
                <a:ea typeface="+mj-lt"/>
                <a:cs typeface="+mj-lt"/>
              </a:rPr>
              <a:t>Painel nacional de composição dos </a:t>
            </a:r>
            <a:r>
              <a:rPr lang="pt-BR" sz="2400" b="1">
                <a:solidFill>
                  <a:srgbClr val="FFFFFF"/>
                </a:solidFill>
                <a:latin typeface="Montserrat"/>
                <a:ea typeface="+mn-ea"/>
                <a:cs typeface="+mn-cs"/>
              </a:rPr>
              <a:t>Comitês de Políticas Penais</a:t>
            </a:r>
            <a:endParaRPr lang="pt-BR">
              <a:ea typeface="+mn-ea"/>
              <a:cs typeface="+mn-cs"/>
            </a:endParaRPr>
          </a:p>
        </p:txBody>
      </p:sp>
      <p:pic>
        <p:nvPicPr>
          <p:cNvPr id="5" name="Imagem 4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AFC8EAE2-72B7-049F-0CDB-4F2E129E2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115" y="2548736"/>
            <a:ext cx="9700377" cy="3885057"/>
          </a:xfrm>
          <a:prstGeom prst="rect">
            <a:avLst/>
          </a:prstGeom>
        </p:spPr>
      </p:pic>
      <p:pic>
        <p:nvPicPr>
          <p:cNvPr id="6" name="Imagem 5" descr="Código QR&#10;&#10;O conteúdo gerado por IA pode estar incorreto.">
            <a:extLst>
              <a:ext uri="{FF2B5EF4-FFF2-40B4-BE49-F238E27FC236}">
                <a16:creationId xmlns:a16="http://schemas.microsoft.com/office/drawing/2014/main" id="{851E170F-7D88-B26F-3963-038FBCA54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145" y="3915680"/>
            <a:ext cx="917739" cy="89549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12E850D-CD58-1929-F84E-9DDA1D0B1D87}"/>
              </a:ext>
            </a:extLst>
          </p:cNvPr>
          <p:cNvSpPr txBox="1"/>
          <p:nvPr/>
        </p:nvSpPr>
        <p:spPr>
          <a:xfrm>
            <a:off x="613138" y="3432876"/>
            <a:ext cx="175821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>
                <a:latin typeface="Montserrat Bold"/>
              </a:rPr>
              <a:t>Acesse Aqui</a:t>
            </a:r>
          </a:p>
        </p:txBody>
      </p:sp>
    </p:spTree>
    <p:extLst>
      <p:ext uri="{BB962C8B-B14F-4D97-AF65-F5344CB8AC3E}">
        <p14:creationId xmlns:p14="http://schemas.microsoft.com/office/powerpoint/2010/main" val="2150777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0CC83-076F-B5B9-1760-2302C8E4E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8F938F20-BA9B-D6A6-5BB3-DA9C63476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31"/>
            <a:ext cx="12316918" cy="686143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B1EAFB70-D5C9-CB88-0527-7553209AFEB6}"/>
              </a:ext>
            </a:extLst>
          </p:cNvPr>
          <p:cNvSpPr txBox="1">
            <a:spLocks/>
          </p:cNvSpPr>
          <p:nvPr/>
        </p:nvSpPr>
        <p:spPr>
          <a:xfrm>
            <a:off x="1262743" y="2771719"/>
            <a:ext cx="3614056" cy="1588127"/>
          </a:xfrm>
          <a:prstGeom prst="rect">
            <a:avLst/>
          </a:prstGeom>
          <a:solidFill>
            <a:srgbClr val="CC3300"/>
          </a:solidFill>
        </p:spPr>
        <p:txBody>
          <a:bodyPr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000" b="1">
                <a:solidFill>
                  <a:srgbClr val="FFFFFF"/>
                </a:solidFill>
                <a:latin typeface="Montserrat"/>
                <a:ea typeface="+mn-ea"/>
                <a:cs typeface="+mn-cs"/>
              </a:rPr>
              <a:t>Participação social na elaboração dos Planos Estaduais e Distrital</a:t>
            </a:r>
          </a:p>
          <a:p>
            <a:pPr algn="just"/>
            <a:endParaRPr lang="pt-BR" sz="2000" b="1">
              <a:solidFill>
                <a:srgbClr val="FFFFFF"/>
              </a:solidFill>
              <a:latin typeface="Montserrat"/>
              <a:ea typeface="+mn-ea"/>
              <a:cs typeface="+mn-cs"/>
            </a:endParaRPr>
          </a:p>
          <a:p>
            <a:pPr algn="just"/>
            <a:r>
              <a:rPr lang="pt-BR" sz="2400" b="1">
                <a:solidFill>
                  <a:srgbClr val="FFFFFF"/>
                </a:solidFill>
                <a:latin typeface="Montserrat"/>
                <a:ea typeface="+mn-ea"/>
                <a:cs typeface="+mn-cs"/>
              </a:rPr>
              <a:t>Consulta Pública </a:t>
            </a:r>
            <a:endParaRPr lang="pt-BR" sz="2400" b="1">
              <a:solidFill>
                <a:srgbClr val="CC3300"/>
              </a:solidFill>
              <a:latin typeface="Montserrat"/>
              <a:ea typeface="+mn-ea"/>
              <a:cs typeface="+mn-cs"/>
            </a:endParaRPr>
          </a:p>
        </p:txBody>
      </p:sp>
      <p:pic>
        <p:nvPicPr>
          <p:cNvPr id="5" name="Imagem 4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86A7ED64-1C99-6C2C-E12A-FC37CEE0F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044" y="1153885"/>
            <a:ext cx="6445196" cy="543197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DE45DEA-C532-BF0B-F13B-79CD4EDD08DF}"/>
              </a:ext>
            </a:extLst>
          </p:cNvPr>
          <p:cNvSpPr txBox="1"/>
          <p:nvPr/>
        </p:nvSpPr>
        <p:spPr>
          <a:xfrm>
            <a:off x="1476574" y="4591123"/>
            <a:ext cx="31399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latin typeface="Montserrat Bold"/>
              </a:rPr>
              <a:t>Acesse aqui</a:t>
            </a:r>
            <a:endParaRPr lang="pt-BR"/>
          </a:p>
        </p:txBody>
      </p:sp>
      <p:pic>
        <p:nvPicPr>
          <p:cNvPr id="7" name="Imagem 6" descr="Código QR&#10;&#10;O conteúdo gerado por IA pode estar incorreto.">
            <a:extLst>
              <a:ext uri="{FF2B5EF4-FFF2-40B4-BE49-F238E27FC236}">
                <a16:creationId xmlns:a16="http://schemas.microsoft.com/office/drawing/2014/main" id="{1912EE6F-13AC-FD4A-7B05-7BDB99CA4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509" y="5067022"/>
            <a:ext cx="1073476" cy="107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17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8A9E2-CF7B-8288-9A1E-CBF070AB6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84B1CF37-E074-2FDB-E837-1B94CE8D3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6"/>
            <a:ext cx="12192000" cy="686143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34BEAAE1-3919-F1E2-8DB1-A1EF7A5B1519}"/>
              </a:ext>
            </a:extLst>
          </p:cNvPr>
          <p:cNvSpPr txBox="1">
            <a:spLocks/>
          </p:cNvSpPr>
          <p:nvPr/>
        </p:nvSpPr>
        <p:spPr>
          <a:xfrm>
            <a:off x="892630" y="781162"/>
            <a:ext cx="11299370" cy="757130"/>
          </a:xfrm>
          <a:prstGeom prst="rect">
            <a:avLst/>
          </a:prstGeom>
          <a:solidFill>
            <a:srgbClr val="CC3300"/>
          </a:solidFill>
        </p:spPr>
        <p:txBody>
          <a:bodyPr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>
                <a:solidFill>
                  <a:srgbClr val="FFFFFF"/>
                </a:solidFill>
                <a:latin typeface="Montserrat"/>
                <a:ea typeface="+mn-ea"/>
                <a:cs typeface="+mn-cs"/>
              </a:rPr>
              <a:t> </a:t>
            </a:r>
            <a:r>
              <a:rPr lang="pt-BR" sz="2000" b="1">
                <a:solidFill>
                  <a:srgbClr val="FFFFFF"/>
                </a:solidFill>
                <a:latin typeface="Montserrat"/>
                <a:ea typeface="+mn-ea"/>
                <a:cs typeface="+mn-cs"/>
              </a:rPr>
              <a:t>Participação social na elaboração dos Planos Estaduais e Distrital </a:t>
            </a:r>
          </a:p>
          <a:p>
            <a:r>
              <a:rPr lang="pt-BR" sz="2400" b="1">
                <a:solidFill>
                  <a:srgbClr val="FFFFFF"/>
                </a:solidFill>
                <a:latin typeface="Montserrat"/>
                <a:ea typeface="+mn-ea"/>
                <a:cs typeface="+mn-cs"/>
              </a:rPr>
              <a:t>Audiência Pública</a:t>
            </a:r>
          </a:p>
        </p:txBody>
      </p:sp>
      <p:sp>
        <p:nvSpPr>
          <p:cNvPr id="54" name="AutoShape 5">
            <a:extLst>
              <a:ext uri="{FF2B5EF4-FFF2-40B4-BE49-F238E27FC236}">
                <a16:creationId xmlns:a16="http://schemas.microsoft.com/office/drawing/2014/main" id="{150FF6D2-1CE5-02E6-506E-C4221FBF2F31}"/>
              </a:ext>
            </a:extLst>
          </p:cNvPr>
          <p:cNvSpPr/>
          <p:nvPr/>
        </p:nvSpPr>
        <p:spPr>
          <a:xfrm>
            <a:off x="2743201" y="2243635"/>
            <a:ext cx="2129751" cy="3910737"/>
          </a:xfrm>
          <a:prstGeom prst="rect">
            <a:avLst/>
          </a:prstGeom>
          <a:solidFill>
            <a:srgbClr val="CC3300"/>
          </a:solidFill>
        </p:spPr>
        <p:txBody>
          <a:bodyPr/>
          <a:lstStyle/>
          <a:p>
            <a:endParaRPr lang="pt-BR" sz="1200" noProof="0"/>
          </a:p>
        </p:txBody>
      </p:sp>
      <p:sp>
        <p:nvSpPr>
          <p:cNvPr id="55" name="AutoShape 7">
            <a:extLst>
              <a:ext uri="{FF2B5EF4-FFF2-40B4-BE49-F238E27FC236}">
                <a16:creationId xmlns:a16="http://schemas.microsoft.com/office/drawing/2014/main" id="{D34FC7EC-BE4F-F349-2457-8942EA09FDB2}"/>
              </a:ext>
            </a:extLst>
          </p:cNvPr>
          <p:cNvSpPr/>
          <p:nvPr/>
        </p:nvSpPr>
        <p:spPr>
          <a:xfrm>
            <a:off x="9261187" y="2243635"/>
            <a:ext cx="2129751" cy="3910737"/>
          </a:xfrm>
          <a:prstGeom prst="rect">
            <a:avLst/>
          </a:prstGeom>
          <a:solidFill>
            <a:srgbClr val="676767"/>
          </a:solidFill>
        </p:spPr>
        <p:txBody>
          <a:bodyPr/>
          <a:lstStyle/>
          <a:p>
            <a:endParaRPr lang="pt-BR" sz="1200" noProof="0"/>
          </a:p>
        </p:txBody>
      </p:sp>
      <p:sp>
        <p:nvSpPr>
          <p:cNvPr id="56" name="AutoShape 8">
            <a:extLst>
              <a:ext uri="{FF2B5EF4-FFF2-40B4-BE49-F238E27FC236}">
                <a16:creationId xmlns:a16="http://schemas.microsoft.com/office/drawing/2014/main" id="{2C19EEFC-FD0F-BA0D-819F-B49C7E3AF5D8}"/>
              </a:ext>
            </a:extLst>
          </p:cNvPr>
          <p:cNvSpPr/>
          <p:nvPr/>
        </p:nvSpPr>
        <p:spPr>
          <a:xfrm>
            <a:off x="7088525" y="2243635"/>
            <a:ext cx="2129751" cy="3910737"/>
          </a:xfrm>
          <a:prstGeom prst="rect">
            <a:avLst/>
          </a:prstGeom>
          <a:solidFill>
            <a:srgbClr val="CC3300"/>
          </a:solidFill>
        </p:spPr>
        <p:txBody>
          <a:bodyPr/>
          <a:lstStyle/>
          <a:p>
            <a:endParaRPr lang="pt-BR" sz="1200" noProof="0"/>
          </a:p>
        </p:txBody>
      </p:sp>
      <p:sp>
        <p:nvSpPr>
          <p:cNvPr id="57" name="AutoShape 9">
            <a:extLst>
              <a:ext uri="{FF2B5EF4-FFF2-40B4-BE49-F238E27FC236}">
                <a16:creationId xmlns:a16="http://schemas.microsoft.com/office/drawing/2014/main" id="{DBFD2EA3-4594-FD39-4539-5033499D7D45}"/>
              </a:ext>
            </a:extLst>
          </p:cNvPr>
          <p:cNvSpPr/>
          <p:nvPr/>
        </p:nvSpPr>
        <p:spPr>
          <a:xfrm>
            <a:off x="4915863" y="2243635"/>
            <a:ext cx="2129751" cy="39107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endParaRPr lang="pt-BR" sz="1200" noProof="0"/>
          </a:p>
        </p:txBody>
      </p:sp>
      <p:sp>
        <p:nvSpPr>
          <p:cNvPr id="58" name="AutoShape 10">
            <a:extLst>
              <a:ext uri="{FF2B5EF4-FFF2-40B4-BE49-F238E27FC236}">
                <a16:creationId xmlns:a16="http://schemas.microsoft.com/office/drawing/2014/main" id="{BDC6533E-E6F4-150B-9B37-A009A405C2DC}"/>
              </a:ext>
            </a:extLst>
          </p:cNvPr>
          <p:cNvSpPr/>
          <p:nvPr/>
        </p:nvSpPr>
        <p:spPr>
          <a:xfrm>
            <a:off x="2743201" y="3411171"/>
            <a:ext cx="2129751" cy="27432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/>
          <a:lstStyle/>
          <a:p>
            <a:endParaRPr lang="pt-BR" sz="1200" noProof="0"/>
          </a:p>
        </p:txBody>
      </p:sp>
      <p:sp>
        <p:nvSpPr>
          <p:cNvPr id="59" name="TextBox 11">
            <a:extLst>
              <a:ext uri="{FF2B5EF4-FFF2-40B4-BE49-F238E27FC236}">
                <a16:creationId xmlns:a16="http://schemas.microsoft.com/office/drawing/2014/main" id="{BBF77665-1AB3-166E-E1D1-DC3B1EA98A7A}"/>
              </a:ext>
            </a:extLst>
          </p:cNvPr>
          <p:cNvSpPr txBox="1"/>
          <p:nvPr/>
        </p:nvSpPr>
        <p:spPr>
          <a:xfrm>
            <a:off x="2956163" y="2588419"/>
            <a:ext cx="1703824" cy="544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6"/>
              </a:lnSpc>
              <a:spcBef>
                <a:spcPct val="0"/>
              </a:spcBef>
            </a:pPr>
            <a:r>
              <a:rPr lang="pt-BR" sz="1700" b="1" spc="67" noProof="0">
                <a:solidFill>
                  <a:srgbClr val="FFFFFF"/>
                </a:solidFill>
                <a:latin typeface="Montserrat"/>
                <a:ea typeface="Aileron Bold"/>
                <a:cs typeface="Aileron Bold"/>
                <a:sym typeface="Aileron Bold"/>
              </a:rPr>
              <a:t>Planejamento e Convocação</a:t>
            </a:r>
            <a:endParaRPr lang="pt-BR" sz="1700" b="1" spc="67" noProof="0">
              <a:solidFill>
                <a:srgbClr val="FFFFFF"/>
              </a:solidFill>
              <a:latin typeface="Montserrat"/>
              <a:ea typeface="Aileron Bold"/>
              <a:cs typeface="Aileron Bold"/>
            </a:endParaRPr>
          </a:p>
        </p:txBody>
      </p:sp>
      <p:sp>
        <p:nvSpPr>
          <p:cNvPr id="60" name="TextBox 12">
            <a:extLst>
              <a:ext uri="{FF2B5EF4-FFF2-40B4-BE49-F238E27FC236}">
                <a16:creationId xmlns:a16="http://schemas.microsoft.com/office/drawing/2014/main" id="{80312627-7180-0943-8B14-158414E43B60}"/>
              </a:ext>
            </a:extLst>
          </p:cNvPr>
          <p:cNvSpPr txBox="1"/>
          <p:nvPr/>
        </p:nvSpPr>
        <p:spPr>
          <a:xfrm>
            <a:off x="2773699" y="3520757"/>
            <a:ext cx="2068751" cy="2541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pt-BR" sz="1300" spc="67" noProof="0">
                <a:solidFill>
                  <a:srgbClr val="191919"/>
                </a:solidFill>
                <a:latin typeface="Montserrat"/>
                <a:ea typeface="Aileron"/>
                <a:cs typeface="Aileron"/>
                <a:sym typeface="Aileron"/>
              </a:rPr>
              <a:t>Convocar com antecedência e dar ampla divulgação</a:t>
            </a:r>
            <a:endParaRPr lang="pt-BR" sz="1300" spc="67" noProof="0">
              <a:solidFill>
                <a:srgbClr val="191919"/>
              </a:solidFill>
              <a:latin typeface="Montserrat"/>
              <a:ea typeface="Aileron"/>
              <a:cs typeface="Aileron"/>
            </a:endParaRPr>
          </a:p>
          <a:p>
            <a:pPr algn="ctr">
              <a:lnSpc>
                <a:spcPts val="2000"/>
              </a:lnSpc>
            </a:pPr>
            <a:endParaRPr lang="pt-BR" sz="1300" spc="67" noProof="0">
              <a:solidFill>
                <a:srgbClr val="191919"/>
              </a:solidFill>
              <a:latin typeface="Montserrat"/>
              <a:ea typeface="Aileron"/>
              <a:cs typeface="Aileron"/>
            </a:endParaRPr>
          </a:p>
          <a:p>
            <a:pPr algn="ctr">
              <a:lnSpc>
                <a:spcPts val="2000"/>
              </a:lnSpc>
            </a:pPr>
            <a:r>
              <a:rPr lang="pt-BR" sz="1300" spc="67" noProof="0">
                <a:solidFill>
                  <a:srgbClr val="191919"/>
                </a:solidFill>
                <a:latin typeface="Montserrat"/>
                <a:ea typeface="Aileron"/>
                <a:cs typeface="Aileron"/>
                <a:sym typeface="Aileron"/>
              </a:rPr>
              <a:t>Garantir diversidade (gênero, raça, etnia)</a:t>
            </a:r>
            <a:endParaRPr lang="pt-BR" sz="1300" spc="67" noProof="0">
              <a:solidFill>
                <a:srgbClr val="191919"/>
              </a:solidFill>
              <a:latin typeface="Montserrat"/>
              <a:ea typeface="Aileron"/>
              <a:cs typeface="Aileron"/>
            </a:endParaRPr>
          </a:p>
          <a:p>
            <a:pPr algn="ctr">
              <a:lnSpc>
                <a:spcPts val="2000"/>
              </a:lnSpc>
            </a:pPr>
            <a:endParaRPr lang="pt-BR" sz="1300" spc="67" noProof="0">
              <a:solidFill>
                <a:srgbClr val="191919"/>
              </a:solidFill>
              <a:latin typeface="Montserrat"/>
              <a:ea typeface="Aileron"/>
              <a:cs typeface="Aileron"/>
            </a:endParaRPr>
          </a:p>
          <a:p>
            <a:pPr algn="ctr">
              <a:lnSpc>
                <a:spcPts val="2000"/>
              </a:lnSpc>
            </a:pPr>
            <a:r>
              <a:rPr lang="pt-BR" sz="1300" spc="67" noProof="0">
                <a:solidFill>
                  <a:srgbClr val="191919"/>
                </a:solidFill>
                <a:latin typeface="Montserrat"/>
                <a:ea typeface="Aileron"/>
                <a:cs typeface="Aileron"/>
                <a:sym typeface="Aileron"/>
              </a:rPr>
              <a:t>Priorizar critérios que facilitem a participação</a:t>
            </a:r>
            <a:endParaRPr lang="pt-BR" sz="1300" spc="67" noProof="0">
              <a:solidFill>
                <a:srgbClr val="191919"/>
              </a:solidFill>
              <a:latin typeface="Montserrat"/>
              <a:ea typeface="Aileron"/>
              <a:cs typeface="Aileron"/>
            </a:endParaRPr>
          </a:p>
        </p:txBody>
      </p:sp>
      <p:sp>
        <p:nvSpPr>
          <p:cNvPr id="61" name="AutoShape 15">
            <a:extLst>
              <a:ext uri="{FF2B5EF4-FFF2-40B4-BE49-F238E27FC236}">
                <a16:creationId xmlns:a16="http://schemas.microsoft.com/office/drawing/2014/main" id="{DE8365EF-56D9-029D-4678-BAE90B29455D}"/>
              </a:ext>
            </a:extLst>
          </p:cNvPr>
          <p:cNvSpPr/>
          <p:nvPr/>
        </p:nvSpPr>
        <p:spPr>
          <a:xfrm>
            <a:off x="4915863" y="3411171"/>
            <a:ext cx="2129751" cy="27432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/>
          <a:lstStyle/>
          <a:p>
            <a:endParaRPr lang="pt-BR" sz="1200" noProof="0"/>
          </a:p>
        </p:txBody>
      </p:sp>
      <p:sp>
        <p:nvSpPr>
          <p:cNvPr id="62" name="TextBox 16">
            <a:extLst>
              <a:ext uri="{FF2B5EF4-FFF2-40B4-BE49-F238E27FC236}">
                <a16:creationId xmlns:a16="http://schemas.microsoft.com/office/drawing/2014/main" id="{AFEA19EB-B7B7-C3E0-4187-61E6C335B60F}"/>
              </a:ext>
            </a:extLst>
          </p:cNvPr>
          <p:cNvSpPr txBox="1"/>
          <p:nvPr/>
        </p:nvSpPr>
        <p:spPr>
          <a:xfrm>
            <a:off x="5160899" y="2617807"/>
            <a:ext cx="1703824" cy="544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6"/>
              </a:lnSpc>
              <a:spcBef>
                <a:spcPct val="0"/>
              </a:spcBef>
            </a:pPr>
            <a:r>
              <a:rPr lang="pt-BR" sz="1700" b="1" spc="67">
                <a:solidFill>
                  <a:srgbClr val="FFFFFF"/>
                </a:solidFill>
                <a:latin typeface="Montserrat"/>
                <a:sym typeface="Aileron Bold"/>
              </a:rPr>
              <a:t>Metodologia e Formato</a:t>
            </a:r>
          </a:p>
        </p:txBody>
      </p:sp>
      <p:sp>
        <p:nvSpPr>
          <p:cNvPr id="63" name="TextBox 17">
            <a:extLst>
              <a:ext uri="{FF2B5EF4-FFF2-40B4-BE49-F238E27FC236}">
                <a16:creationId xmlns:a16="http://schemas.microsoft.com/office/drawing/2014/main" id="{86540836-0A8F-A4A7-4808-064B4DEF6662}"/>
              </a:ext>
            </a:extLst>
          </p:cNvPr>
          <p:cNvSpPr txBox="1"/>
          <p:nvPr/>
        </p:nvSpPr>
        <p:spPr>
          <a:xfrm>
            <a:off x="5005920" y="3511104"/>
            <a:ext cx="1949637" cy="2541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endParaRPr lang="pt-BR" sz="1333" spc="67" noProof="0">
              <a:solidFill>
                <a:srgbClr val="191919"/>
              </a:solidFill>
              <a:latin typeface="Aileron"/>
              <a:ea typeface="Aileron"/>
              <a:cs typeface="Aileron"/>
              <a:sym typeface="Aileron"/>
            </a:endParaRPr>
          </a:p>
          <a:p>
            <a:pPr algn="ctr">
              <a:lnSpc>
                <a:spcPts val="2000"/>
              </a:lnSpc>
            </a:pPr>
            <a:r>
              <a:rPr lang="pt-BR" sz="1300" spc="67" noProof="0">
                <a:solidFill>
                  <a:srgbClr val="191919"/>
                </a:solidFill>
                <a:latin typeface="Montserrat"/>
                <a:ea typeface="Aileron"/>
                <a:cs typeface="Aileron"/>
                <a:sym typeface="Aileron"/>
              </a:rPr>
              <a:t>Adotar modalidade híbrida (presencial + virtual) para ampliar acesso</a:t>
            </a:r>
            <a:endParaRPr lang="pt-BR" sz="1300" spc="67" noProof="0">
              <a:solidFill>
                <a:srgbClr val="191919"/>
              </a:solidFill>
              <a:latin typeface="Montserrat"/>
              <a:ea typeface="Aileron"/>
              <a:cs typeface="Aileron"/>
            </a:endParaRPr>
          </a:p>
          <a:p>
            <a:pPr algn="ctr">
              <a:lnSpc>
                <a:spcPts val="2000"/>
              </a:lnSpc>
            </a:pPr>
            <a:endParaRPr lang="pt-BR" sz="1300" spc="67" noProof="0">
              <a:solidFill>
                <a:srgbClr val="191919"/>
              </a:solidFill>
              <a:latin typeface="Montserrat"/>
              <a:ea typeface="Aileron"/>
              <a:cs typeface="Aileron"/>
            </a:endParaRPr>
          </a:p>
          <a:p>
            <a:pPr algn="ctr">
              <a:lnSpc>
                <a:spcPts val="2000"/>
              </a:lnSpc>
            </a:pPr>
            <a:r>
              <a:rPr lang="pt-BR" sz="1300" spc="67" noProof="0">
                <a:solidFill>
                  <a:srgbClr val="191919"/>
                </a:solidFill>
                <a:latin typeface="Montserrat"/>
                <a:ea typeface="Aileron"/>
                <a:cs typeface="Aileron"/>
                <a:sym typeface="Aileron"/>
              </a:rPr>
              <a:t>Oferecer suporte técnico para participantes remotos</a:t>
            </a:r>
            <a:endParaRPr lang="pt-BR" sz="1300" spc="67" noProof="0">
              <a:solidFill>
                <a:srgbClr val="191919"/>
              </a:solidFill>
              <a:latin typeface="Montserrat"/>
              <a:ea typeface="Aileron"/>
              <a:cs typeface="Aileron"/>
            </a:endParaRPr>
          </a:p>
        </p:txBody>
      </p:sp>
      <p:sp>
        <p:nvSpPr>
          <p:cNvPr id="64" name="AutoShape 20">
            <a:extLst>
              <a:ext uri="{FF2B5EF4-FFF2-40B4-BE49-F238E27FC236}">
                <a16:creationId xmlns:a16="http://schemas.microsoft.com/office/drawing/2014/main" id="{B4D03862-6C34-7CBA-C9F3-C1C13A046A5D}"/>
              </a:ext>
            </a:extLst>
          </p:cNvPr>
          <p:cNvSpPr/>
          <p:nvPr/>
        </p:nvSpPr>
        <p:spPr>
          <a:xfrm>
            <a:off x="7088525" y="3411171"/>
            <a:ext cx="2129751" cy="27432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/>
          <a:lstStyle/>
          <a:p>
            <a:endParaRPr lang="pt-BR" sz="1200" noProof="0"/>
          </a:p>
        </p:txBody>
      </p:sp>
      <p:sp>
        <p:nvSpPr>
          <p:cNvPr id="65" name="TextBox 21">
            <a:extLst>
              <a:ext uri="{FF2B5EF4-FFF2-40B4-BE49-F238E27FC236}">
                <a16:creationId xmlns:a16="http://schemas.microsoft.com/office/drawing/2014/main" id="{543203C0-F494-0819-13B1-E56BEBAEDFCC}"/>
              </a:ext>
            </a:extLst>
          </p:cNvPr>
          <p:cNvSpPr txBox="1"/>
          <p:nvPr/>
        </p:nvSpPr>
        <p:spPr>
          <a:xfrm>
            <a:off x="7301488" y="2538859"/>
            <a:ext cx="1703824" cy="552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6"/>
              </a:lnSpc>
              <a:spcBef>
                <a:spcPct val="0"/>
              </a:spcBef>
            </a:pPr>
            <a:r>
              <a:rPr lang="pt-BR" sz="1700" b="1" spc="67">
                <a:solidFill>
                  <a:srgbClr val="FFFFFF"/>
                </a:solidFill>
                <a:latin typeface="Montserrat"/>
                <a:sym typeface="Aileron Bold"/>
              </a:rPr>
              <a:t>Transmissão e Registro</a:t>
            </a:r>
          </a:p>
        </p:txBody>
      </p:sp>
      <p:sp>
        <p:nvSpPr>
          <p:cNvPr id="66" name="TextBox 22">
            <a:extLst>
              <a:ext uri="{FF2B5EF4-FFF2-40B4-BE49-F238E27FC236}">
                <a16:creationId xmlns:a16="http://schemas.microsoft.com/office/drawing/2014/main" id="{CE4AFD55-5382-CA22-9CF9-C781143FC026}"/>
              </a:ext>
            </a:extLst>
          </p:cNvPr>
          <p:cNvSpPr txBox="1"/>
          <p:nvPr/>
        </p:nvSpPr>
        <p:spPr>
          <a:xfrm>
            <a:off x="7085704" y="3667650"/>
            <a:ext cx="2137663" cy="17724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pt-BR" sz="1300" spc="67" noProof="0">
                <a:solidFill>
                  <a:srgbClr val="191919"/>
                </a:solidFill>
                <a:latin typeface="Montserrat"/>
                <a:ea typeface="Aileron"/>
                <a:cs typeface="Aileron"/>
                <a:sym typeface="Aileron"/>
              </a:rPr>
              <a:t>Transmitir ao vivo pelos canais oficiais</a:t>
            </a:r>
            <a:endParaRPr lang="pt-BR" sz="1300" spc="67" noProof="0">
              <a:solidFill>
                <a:srgbClr val="191919"/>
              </a:solidFill>
              <a:latin typeface="Montserrat"/>
              <a:ea typeface="Aileron"/>
              <a:cs typeface="Aileron"/>
            </a:endParaRPr>
          </a:p>
          <a:p>
            <a:pPr algn="ctr">
              <a:lnSpc>
                <a:spcPts val="2000"/>
              </a:lnSpc>
            </a:pPr>
            <a:endParaRPr lang="pt-BR" sz="1300" spc="67" noProof="0">
              <a:solidFill>
                <a:srgbClr val="191919"/>
              </a:solidFill>
              <a:latin typeface="Montserrat"/>
              <a:ea typeface="Aileron"/>
              <a:cs typeface="Aileron"/>
            </a:endParaRPr>
          </a:p>
          <a:p>
            <a:pPr algn="ctr">
              <a:lnSpc>
                <a:spcPts val="2000"/>
              </a:lnSpc>
            </a:pPr>
            <a:r>
              <a:rPr lang="pt-BR" sz="1300" spc="67" noProof="0">
                <a:solidFill>
                  <a:srgbClr val="191919"/>
                </a:solidFill>
                <a:latin typeface="Montserrat"/>
                <a:ea typeface="Aileron"/>
                <a:cs typeface="Aileron"/>
                <a:sym typeface="Aileron"/>
              </a:rPr>
              <a:t>Garantir relatoria detalhada e filmagem do evento para registro das contribuições</a:t>
            </a:r>
            <a:endParaRPr lang="pt-BR" sz="1300" spc="67" noProof="0">
              <a:solidFill>
                <a:srgbClr val="191919"/>
              </a:solidFill>
              <a:latin typeface="Montserrat"/>
              <a:ea typeface="Aileron"/>
              <a:cs typeface="Aileron"/>
            </a:endParaRPr>
          </a:p>
        </p:txBody>
      </p:sp>
      <p:sp>
        <p:nvSpPr>
          <p:cNvPr id="67" name="AutoShape 25">
            <a:extLst>
              <a:ext uri="{FF2B5EF4-FFF2-40B4-BE49-F238E27FC236}">
                <a16:creationId xmlns:a16="http://schemas.microsoft.com/office/drawing/2014/main" id="{8D887575-4FF8-1989-EF54-70A989176781}"/>
              </a:ext>
            </a:extLst>
          </p:cNvPr>
          <p:cNvSpPr/>
          <p:nvPr/>
        </p:nvSpPr>
        <p:spPr>
          <a:xfrm>
            <a:off x="9261187" y="3411171"/>
            <a:ext cx="2129751" cy="27432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/>
          <a:lstStyle/>
          <a:p>
            <a:endParaRPr lang="pt-BR" sz="1200" noProof="0"/>
          </a:p>
        </p:txBody>
      </p:sp>
      <p:sp>
        <p:nvSpPr>
          <p:cNvPr id="68" name="TextBox 26">
            <a:extLst>
              <a:ext uri="{FF2B5EF4-FFF2-40B4-BE49-F238E27FC236}">
                <a16:creationId xmlns:a16="http://schemas.microsoft.com/office/drawing/2014/main" id="{B2279138-8BC3-9988-ADA1-9FA0BE326CA9}"/>
              </a:ext>
            </a:extLst>
          </p:cNvPr>
          <p:cNvSpPr txBox="1"/>
          <p:nvPr/>
        </p:nvSpPr>
        <p:spPr>
          <a:xfrm>
            <a:off x="9474150" y="2678559"/>
            <a:ext cx="1703824" cy="265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6"/>
              </a:lnSpc>
              <a:spcBef>
                <a:spcPct val="0"/>
              </a:spcBef>
            </a:pPr>
            <a:r>
              <a:rPr lang="pt-BR" sz="1700" b="1" spc="67">
                <a:solidFill>
                  <a:srgbClr val="FFFFFF"/>
                </a:solidFill>
                <a:latin typeface="Montserrat"/>
                <a:sym typeface="Aileron Bold"/>
              </a:rPr>
              <a:t>Pós-Evento</a:t>
            </a:r>
          </a:p>
        </p:txBody>
      </p:sp>
      <p:sp>
        <p:nvSpPr>
          <p:cNvPr id="69" name="TextBox 27">
            <a:extLst>
              <a:ext uri="{FF2B5EF4-FFF2-40B4-BE49-F238E27FC236}">
                <a16:creationId xmlns:a16="http://schemas.microsoft.com/office/drawing/2014/main" id="{26C6B3BF-1F87-4093-234C-18724CCFEB6E}"/>
              </a:ext>
            </a:extLst>
          </p:cNvPr>
          <p:cNvSpPr txBox="1"/>
          <p:nvPr/>
        </p:nvSpPr>
        <p:spPr>
          <a:xfrm>
            <a:off x="9375975" y="3517748"/>
            <a:ext cx="1912665" cy="2541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pt-BR" sz="1300" spc="67" noProof="0">
                <a:solidFill>
                  <a:srgbClr val="191919"/>
                </a:solidFill>
                <a:latin typeface="Montserrat"/>
                <a:ea typeface="Aileron"/>
                <a:cs typeface="Aileron"/>
                <a:sym typeface="Aileron"/>
              </a:rPr>
              <a:t>Sistematizar e analisar as contribuições pelas Secretarias/Câmaras Temáticas</a:t>
            </a:r>
            <a:endParaRPr lang="pt-BR" sz="1300" spc="67" noProof="0">
              <a:solidFill>
                <a:srgbClr val="191919"/>
              </a:solidFill>
              <a:latin typeface="Montserrat"/>
              <a:ea typeface="Aileron"/>
              <a:cs typeface="Aileron"/>
            </a:endParaRPr>
          </a:p>
          <a:p>
            <a:pPr algn="ctr">
              <a:lnSpc>
                <a:spcPts val="2000"/>
              </a:lnSpc>
            </a:pPr>
            <a:endParaRPr lang="pt-BR" sz="1300" spc="67" noProof="0">
              <a:solidFill>
                <a:srgbClr val="191919"/>
              </a:solidFill>
              <a:latin typeface="Montserrat"/>
              <a:ea typeface="Aileron"/>
              <a:cs typeface="Aileron"/>
            </a:endParaRPr>
          </a:p>
          <a:p>
            <a:pPr algn="ctr">
              <a:lnSpc>
                <a:spcPts val="2000"/>
              </a:lnSpc>
            </a:pPr>
            <a:r>
              <a:rPr lang="pt-BR" sz="1300" spc="67" noProof="0">
                <a:solidFill>
                  <a:srgbClr val="191919"/>
                </a:solidFill>
                <a:latin typeface="Montserrat"/>
                <a:ea typeface="Aileron"/>
                <a:cs typeface="Aileron"/>
                <a:sym typeface="Aileron"/>
              </a:rPr>
              <a:t>Submeter à validação dos Comitês de Políticas Penais</a:t>
            </a:r>
            <a:endParaRPr lang="pt-BR" sz="1300" spc="67" noProof="0">
              <a:solidFill>
                <a:srgbClr val="191919"/>
              </a:solidFill>
              <a:latin typeface="Montserrat"/>
              <a:ea typeface="Aileron"/>
              <a:cs typeface="Aileron"/>
            </a:endParaRPr>
          </a:p>
        </p:txBody>
      </p:sp>
    </p:spTree>
    <p:extLst>
      <p:ext uri="{BB962C8B-B14F-4D97-AF65-F5344CB8AC3E}">
        <p14:creationId xmlns:p14="http://schemas.microsoft.com/office/powerpoint/2010/main" val="1801037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0B65C-AA8D-68B8-56F1-EDD9A6A13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58EAA9AD-060C-7CDE-CC0D-9B677FC56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587484" y="1266146"/>
            <a:ext cx="1724255" cy="5711594"/>
          </a:xfrm>
          <a:prstGeom prst="rect">
            <a:avLst/>
          </a:prstGeom>
        </p:spPr>
      </p:pic>
      <p:pic>
        <p:nvPicPr>
          <p:cNvPr id="2" name="Imagem 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8081FA1A-2F9A-41F4-F112-A281D24F9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6011" y="-3530"/>
            <a:ext cx="12475028" cy="699206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9B3920E-A7C6-8A18-D023-4393F8363F7D}"/>
              </a:ext>
            </a:extLst>
          </p:cNvPr>
          <p:cNvSpPr txBox="1">
            <a:spLocks/>
          </p:cNvSpPr>
          <p:nvPr/>
        </p:nvSpPr>
        <p:spPr>
          <a:xfrm>
            <a:off x="474481" y="894829"/>
            <a:ext cx="11631119" cy="757130"/>
          </a:xfrm>
          <a:prstGeom prst="rect">
            <a:avLst/>
          </a:prstGeom>
          <a:solidFill>
            <a:srgbClr val="CC3300"/>
          </a:solidFill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400" b="1">
                <a:solidFill>
                  <a:srgbClr val="FFFFFF"/>
                </a:solidFill>
                <a:latin typeface="Montserrat" pitchFamily="2" charset="0"/>
                <a:ea typeface="+mn-ea"/>
                <a:cs typeface="+mn-cs"/>
              </a:rPr>
              <a:t>Processo de elaboração dos Planos Estaduais e Distrital</a:t>
            </a:r>
          </a:p>
          <a:p>
            <a:pPr algn="r"/>
            <a:r>
              <a:rPr lang="pt-BR" sz="2400" b="1">
                <a:solidFill>
                  <a:srgbClr val="FFFFFF"/>
                </a:solidFill>
                <a:latin typeface="Montserrat" pitchFamily="2" charset="0"/>
                <a:ea typeface="+mn-ea"/>
                <a:cs typeface="+mn-cs"/>
              </a:rPr>
              <a:t>A Matriz de Implementação </a:t>
            </a:r>
          </a:p>
        </p:txBody>
      </p:sp>
      <p:pic>
        <p:nvPicPr>
          <p:cNvPr id="5" name="Imagem 4">
            <a:hlinkClick r:id="rId4"/>
            <a:extLst>
              <a:ext uri="{FF2B5EF4-FFF2-40B4-BE49-F238E27FC236}">
                <a16:creationId xmlns:a16="http://schemas.microsoft.com/office/drawing/2014/main" id="{118FBE95-5C07-3D5A-BFA6-46E55FD8C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3500" y="2189054"/>
            <a:ext cx="9835798" cy="446786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7B09E58-D903-D2A6-1EE4-FE72A238E405}"/>
              </a:ext>
            </a:extLst>
          </p:cNvPr>
          <p:cNvSpPr txBox="1"/>
          <p:nvPr/>
        </p:nvSpPr>
        <p:spPr>
          <a:xfrm>
            <a:off x="-214204" y="3494321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>
                <a:latin typeface="Montserrat Bold"/>
              </a:rPr>
              <a:t>Acesse o site aqui</a:t>
            </a:r>
            <a:endParaRPr lang="pt-BR"/>
          </a:p>
        </p:txBody>
      </p:sp>
      <p:pic>
        <p:nvPicPr>
          <p:cNvPr id="7" name="Imagem 6" descr="Código QR&#10;&#10;O conteúdo gerado por IA pode estar incorreto.">
            <a:extLst>
              <a:ext uri="{FF2B5EF4-FFF2-40B4-BE49-F238E27FC236}">
                <a16:creationId xmlns:a16="http://schemas.microsoft.com/office/drawing/2014/main" id="{D28EA60B-C1E0-5E34-2178-A94CB803E9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969" y="3898992"/>
            <a:ext cx="845432" cy="84543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08A39DE-DE7E-15ED-2AF3-9ED9AD5FB8B7}"/>
              </a:ext>
            </a:extLst>
          </p:cNvPr>
          <p:cNvSpPr txBox="1"/>
          <p:nvPr/>
        </p:nvSpPr>
        <p:spPr>
          <a:xfrm>
            <a:off x="-191955" y="5441036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>
                <a:latin typeface="Montserrat Bold"/>
              </a:rPr>
              <a:t>Acesse o tutorial aqui</a:t>
            </a:r>
            <a:endParaRPr lang="pt-BR"/>
          </a:p>
        </p:txBody>
      </p:sp>
      <p:pic>
        <p:nvPicPr>
          <p:cNvPr id="11" name="Imagem 10" descr="Código QR&#10;&#10;O conteúdo gerado por IA pode estar incorreto.">
            <a:extLst>
              <a:ext uri="{FF2B5EF4-FFF2-40B4-BE49-F238E27FC236}">
                <a16:creationId xmlns:a16="http://schemas.microsoft.com/office/drawing/2014/main" id="{A3B0861B-FE17-0793-F860-373A577A6C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969" y="5817898"/>
            <a:ext cx="839871" cy="83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01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6F1B1-6C53-A061-584E-8600628B6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7C40F98D-8FB6-C962-35CE-4E6E598CB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601"/>
            <a:ext cx="12333514" cy="6872317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D110B6F-EF0C-7418-572D-ABFC537588FE}"/>
              </a:ext>
            </a:extLst>
          </p:cNvPr>
          <p:cNvSpPr txBox="1">
            <a:spLocks/>
          </p:cNvSpPr>
          <p:nvPr/>
        </p:nvSpPr>
        <p:spPr>
          <a:xfrm>
            <a:off x="1" y="787433"/>
            <a:ext cx="5998028" cy="757130"/>
          </a:xfrm>
          <a:prstGeom prst="rect">
            <a:avLst/>
          </a:prstGeom>
          <a:solidFill>
            <a:srgbClr val="CC3300"/>
          </a:solidFill>
        </p:spPr>
        <p:txBody>
          <a:bodyPr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>
                <a:solidFill>
                  <a:schemeClr val="bg1"/>
                </a:solidFill>
                <a:latin typeface="Montserrat"/>
                <a:ea typeface="+mn-ea"/>
                <a:cs typeface="+mn-cs"/>
              </a:rPr>
              <a:t>Câmaras Técnicas de Justiça Racial </a:t>
            </a:r>
          </a:p>
          <a:p>
            <a:endParaRPr lang="pt-BR" sz="2400" b="1">
              <a:solidFill>
                <a:schemeClr val="bg1"/>
              </a:solidFill>
              <a:latin typeface="Montserrat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23F18DA-2F75-9EC9-85B6-434A66BEF1DA}"/>
              </a:ext>
            </a:extLst>
          </p:cNvPr>
          <p:cNvSpPr txBox="1"/>
          <p:nvPr/>
        </p:nvSpPr>
        <p:spPr>
          <a:xfrm>
            <a:off x="733530" y="2565489"/>
            <a:ext cx="4541855" cy="23698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>
              <a:buClr>
                <a:srgbClr val="FF0000"/>
              </a:buClr>
            </a:pPr>
            <a:endParaRPr lang="pt-BR" sz="2000">
              <a:latin typeface="Montserrat"/>
              <a:ea typeface="Calibri"/>
              <a:cs typeface="Calibri"/>
            </a:endParaRPr>
          </a:p>
          <a:p>
            <a:pPr algn="ctr"/>
            <a:r>
              <a:rPr lang="pt-BR">
                <a:latin typeface="Montserrat" panose="00000500000000000000" pitchFamily="2" charset="0"/>
                <a:ea typeface="+mn-lt"/>
                <a:cs typeface="+mn-lt"/>
              </a:rPr>
              <a:t>São os espaços para a proposição e o acompanhamento de medidas e metas customizadas à realidade local referentes a temática da Justiça Racial no âmbito dos Comitês de Políticas Penais</a:t>
            </a:r>
            <a:endParaRPr lang="pt-BR">
              <a:latin typeface="Montserrat" panose="00000500000000000000" pitchFamily="2" charset="0"/>
            </a:endParaRPr>
          </a:p>
          <a:p>
            <a:pPr>
              <a:buClr>
                <a:srgbClr val="FF0000"/>
              </a:buClr>
            </a:pPr>
            <a:endParaRPr lang="pt-BR" sz="2000">
              <a:latin typeface="Montserrat"/>
              <a:ea typeface="Calibri"/>
              <a:cs typeface="Calibri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DB3EA7B-6484-538E-E3CB-C48B023A15F1}"/>
              </a:ext>
            </a:extLst>
          </p:cNvPr>
          <p:cNvSpPr txBox="1">
            <a:spLocks/>
          </p:cNvSpPr>
          <p:nvPr/>
        </p:nvSpPr>
        <p:spPr>
          <a:xfrm>
            <a:off x="6799385" y="1338417"/>
            <a:ext cx="5388428" cy="424796"/>
          </a:xfrm>
          <a:prstGeom prst="rect">
            <a:avLst/>
          </a:prstGeom>
          <a:solidFill>
            <a:srgbClr val="CC3300"/>
          </a:solidFill>
        </p:spPr>
        <p:txBody>
          <a:bodyPr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>
                <a:solidFill>
                  <a:schemeClr val="bg1"/>
                </a:solidFill>
                <a:latin typeface="Montserrat"/>
                <a:ea typeface="+mn-ea"/>
                <a:cs typeface="+mn-cs"/>
              </a:rPr>
              <a:t>Objetivos</a:t>
            </a:r>
            <a:endParaRPr lang="pt-BR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377710B-3C2E-92E2-C332-B9773BB1E360}"/>
              </a:ext>
            </a:extLst>
          </p:cNvPr>
          <p:cNvSpPr txBox="1">
            <a:spLocks/>
          </p:cNvSpPr>
          <p:nvPr/>
        </p:nvSpPr>
        <p:spPr>
          <a:xfrm>
            <a:off x="738553" y="2030077"/>
            <a:ext cx="4520920" cy="424732"/>
          </a:xfrm>
          <a:prstGeom prst="rect">
            <a:avLst/>
          </a:prstGeom>
          <a:solidFill>
            <a:srgbClr val="CC3300"/>
          </a:solidFill>
        </p:spPr>
        <p:txBody>
          <a:bodyPr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>
                <a:solidFill>
                  <a:schemeClr val="bg1"/>
                </a:solidFill>
                <a:latin typeface="Montserrat"/>
                <a:ea typeface="+mn-ea"/>
                <a:cs typeface="+mn-cs"/>
              </a:rPr>
              <a:t>O que são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276A462-C0B7-B323-6CD0-73DDE883E5C3}"/>
              </a:ext>
            </a:extLst>
          </p:cNvPr>
          <p:cNvSpPr txBox="1"/>
          <p:nvPr/>
        </p:nvSpPr>
        <p:spPr>
          <a:xfrm>
            <a:off x="6799385" y="1889067"/>
            <a:ext cx="5258638" cy="45243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>
                <a:latin typeface="Montserrat"/>
                <a:ea typeface="Calibri"/>
                <a:cs typeface="Calibri"/>
              </a:rPr>
              <a:t>Produzir resultados efetivos, com fundamento no princípio da especialidade e contemplando os elementos do ciclo penal completo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>
              <a:latin typeface="Montserrat"/>
              <a:ea typeface="Calibri"/>
              <a:cs typeface="Calibri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>
                <a:latin typeface="Montserrat"/>
                <a:ea typeface="Calibri"/>
                <a:cs typeface="Calibri"/>
              </a:rPr>
              <a:t>Enfrentamento ao racismo institucional </a:t>
            </a:r>
            <a:endParaRPr lang="pt-BR"/>
          </a:p>
          <a:p>
            <a:pPr algn="just">
              <a:buClr>
                <a:srgbClr val="FF0000"/>
              </a:buClr>
            </a:pPr>
            <a:endParaRPr lang="pt-BR">
              <a:latin typeface="Montserrat"/>
              <a:ea typeface="Calibri"/>
              <a:cs typeface="Calibri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>
                <a:latin typeface="Montserrat"/>
                <a:ea typeface="Calibri"/>
                <a:cs typeface="Calibri"/>
              </a:rPr>
              <a:t>Garantia do amplo acesso a direitos por parte de populações historicamente </a:t>
            </a:r>
            <a:r>
              <a:rPr lang="pt-BR" err="1">
                <a:latin typeface="Montserrat"/>
                <a:ea typeface="Calibri"/>
                <a:cs typeface="Calibri"/>
              </a:rPr>
              <a:t>racializadas</a:t>
            </a:r>
            <a:endParaRPr lang="pt-BR">
              <a:latin typeface="Montserrat"/>
              <a:ea typeface="Calibri"/>
              <a:cs typeface="Calibri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>
              <a:latin typeface="Montserrat"/>
              <a:ea typeface="Calibri"/>
              <a:cs typeface="Calibri"/>
            </a:endParaRPr>
          </a:p>
          <a:p>
            <a:pPr marL="342900" indent="-342900" algn="just">
              <a:buClr>
                <a:srgbClr val="FF0000"/>
              </a:buClr>
              <a:buFont typeface="Arial" panose="05000000000000000000" pitchFamily="2" charset="2"/>
              <a:buChar char="•"/>
            </a:pPr>
            <a:r>
              <a:rPr lang="pt-BR">
                <a:latin typeface="Montserrat"/>
                <a:ea typeface="Calibri"/>
                <a:cs typeface="Calibri"/>
              </a:rPr>
              <a:t>Proposição de medidas locais de enfrentamento ao racismo institucional com incidência nos 4 eixos do Plano Estadual ou Distrital</a:t>
            </a:r>
            <a:endParaRPr lang="pt-BR"/>
          </a:p>
          <a:p>
            <a:pPr algn="just">
              <a:buClr>
                <a:srgbClr val="FF0000"/>
              </a:buClr>
            </a:pPr>
            <a:endParaRPr lang="pt-BR">
              <a:latin typeface="Montserra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4549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3DBD5-E9DB-F276-12A6-9E1BA2756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CB7689B3-8723-8C82-E743-BE5983E2A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1432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799AC198-3CC7-7521-6F46-3E4ECCB5AC71}"/>
              </a:ext>
            </a:extLst>
          </p:cNvPr>
          <p:cNvSpPr txBox="1">
            <a:spLocks/>
          </p:cNvSpPr>
          <p:nvPr/>
        </p:nvSpPr>
        <p:spPr>
          <a:xfrm>
            <a:off x="1963772" y="967469"/>
            <a:ext cx="9786217" cy="757130"/>
          </a:xfrm>
          <a:prstGeom prst="rect">
            <a:avLst/>
          </a:prstGeom>
          <a:solidFill>
            <a:srgbClr val="CC3300"/>
          </a:solidFill>
        </p:spPr>
        <p:txBody>
          <a:bodyPr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>
                <a:solidFill>
                  <a:schemeClr val="bg1"/>
                </a:solidFill>
                <a:latin typeface="Montserrat"/>
                <a:ea typeface="+mn-ea"/>
                <a:cs typeface="+mn-cs"/>
              </a:rPr>
              <a:t>Câmaras Técnicas de Justiça Racial </a:t>
            </a:r>
          </a:p>
          <a:p>
            <a:pPr algn="ctr"/>
            <a:r>
              <a:rPr lang="pt-BR" sz="2400" b="1">
                <a:solidFill>
                  <a:schemeClr val="bg1"/>
                </a:solidFill>
                <a:latin typeface="Montserrat"/>
                <a:ea typeface="+mn-ea"/>
                <a:cs typeface="+mn-cs"/>
              </a:rPr>
              <a:t>Possibilidades de Atuação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41F1A95-1E8D-5723-D991-5E09017ECFDC}"/>
              </a:ext>
            </a:extLst>
          </p:cNvPr>
          <p:cNvSpPr/>
          <p:nvPr/>
        </p:nvSpPr>
        <p:spPr>
          <a:xfrm>
            <a:off x="1963772" y="2128480"/>
            <a:ext cx="9786217" cy="879895"/>
          </a:xfrm>
          <a:prstGeom prst="rect">
            <a:avLst/>
          </a:prstGeom>
          <a:solidFill>
            <a:schemeClr val="bg1"/>
          </a:solidFill>
          <a:ln>
            <a:solidFill>
              <a:srgbClr val="6767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>
                <a:solidFill>
                  <a:schemeClr val="tx1"/>
                </a:solidFill>
                <a:latin typeface="Montserrat"/>
                <a:ea typeface="+mn-lt"/>
                <a:cs typeface="+mn-lt"/>
              </a:rPr>
              <a:t>Realizar análise técnica das medidas, metas e indicadores do Plano Estadual ou Distrital, com </a:t>
            </a:r>
            <a:r>
              <a:rPr lang="pt-BR" b="1">
                <a:solidFill>
                  <a:schemeClr val="tx1"/>
                </a:solidFill>
                <a:latin typeface="Montserrat"/>
                <a:ea typeface="+mn-lt"/>
                <a:cs typeface="+mn-lt"/>
              </a:rPr>
              <a:t>recorte racial</a:t>
            </a:r>
            <a:r>
              <a:rPr lang="pt-BR">
                <a:solidFill>
                  <a:schemeClr val="tx1"/>
                </a:solidFill>
                <a:latin typeface="Montserrat"/>
                <a:ea typeface="+mn-lt"/>
                <a:cs typeface="+mn-lt"/>
              </a:rPr>
              <a:t>, propondo aprimoramentos e ajustes para fortalecer as estratégias locais de enfrentamento ao racismo institucional</a:t>
            </a:r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B013852-7FBF-CEF2-8E43-043477A81E9C}"/>
              </a:ext>
            </a:extLst>
          </p:cNvPr>
          <p:cNvSpPr/>
          <p:nvPr/>
        </p:nvSpPr>
        <p:spPr>
          <a:xfrm>
            <a:off x="1980620" y="3307954"/>
            <a:ext cx="9769370" cy="1110642"/>
          </a:xfrm>
          <a:prstGeom prst="rect">
            <a:avLst/>
          </a:prstGeom>
          <a:solidFill>
            <a:schemeClr val="bg1"/>
          </a:solidFill>
          <a:ln>
            <a:solidFill>
              <a:srgbClr val="6767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>
                <a:solidFill>
                  <a:schemeClr val="tx1"/>
                </a:solidFill>
                <a:latin typeface="Montserrat"/>
                <a:ea typeface="+mn-lt"/>
                <a:cs typeface="+mn-lt"/>
              </a:rPr>
              <a:t>Monitorar a implementação das medidas, metas e indicadores relacionadas à </a:t>
            </a:r>
            <a:r>
              <a:rPr lang="pt-BR" b="1">
                <a:solidFill>
                  <a:schemeClr val="tx1"/>
                </a:solidFill>
                <a:latin typeface="Montserrat"/>
                <a:ea typeface="+mn-lt"/>
                <a:cs typeface="+mn-lt"/>
              </a:rPr>
              <a:t>justiça racial </a:t>
            </a:r>
            <a:r>
              <a:rPr lang="pt-BR">
                <a:solidFill>
                  <a:schemeClr val="tx1"/>
                </a:solidFill>
                <a:latin typeface="Montserrat"/>
                <a:ea typeface="+mn-lt"/>
                <a:cs typeface="+mn-lt"/>
              </a:rPr>
              <a:t>previstos no Plano Nacional, produzindo subsídios técnicos para fortalecer a adesão e a implementação dessas políticas pelas unidades da federação, em conformidade com as diretrizes nacionais</a:t>
            </a:r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8F5FE59-929E-FFB7-C2F7-6B1E805250CE}"/>
              </a:ext>
            </a:extLst>
          </p:cNvPr>
          <p:cNvSpPr/>
          <p:nvPr/>
        </p:nvSpPr>
        <p:spPr>
          <a:xfrm>
            <a:off x="1953446" y="4724203"/>
            <a:ext cx="9796543" cy="1110642"/>
          </a:xfrm>
          <a:prstGeom prst="rect">
            <a:avLst/>
          </a:prstGeom>
          <a:solidFill>
            <a:schemeClr val="bg1"/>
          </a:solidFill>
          <a:ln>
            <a:solidFill>
              <a:srgbClr val="6767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>
                <a:solidFill>
                  <a:schemeClr val="tx1"/>
                </a:solidFill>
                <a:latin typeface="Montserrat"/>
                <a:ea typeface="+mn-lt"/>
                <a:cs typeface="+mn-lt"/>
              </a:rPr>
              <a:t>Promoção de ações de</a:t>
            </a:r>
            <a:r>
              <a:rPr lang="pt-BR" b="1">
                <a:solidFill>
                  <a:schemeClr val="tx1"/>
                </a:solidFill>
                <a:latin typeface="Montserrat"/>
                <a:ea typeface="+mn-lt"/>
                <a:cs typeface="+mn-lt"/>
              </a:rPr>
              <a:t> justiça racial para o enfrentamento ao racismo</a:t>
            </a:r>
            <a:r>
              <a:rPr lang="pt-BR">
                <a:solidFill>
                  <a:schemeClr val="tx1"/>
                </a:solidFill>
                <a:latin typeface="Montserrat"/>
                <a:ea typeface="+mn-lt"/>
                <a:cs typeface="+mn-lt"/>
              </a:rPr>
              <a:t> durante o ciclo penal, garantindo a inclusão da dimensão estruturante do enfrentamento ao racismo institucional nos Planos Estaduais e Distrital</a:t>
            </a:r>
            <a:endParaRPr lang="pt-BR">
              <a:solidFill>
                <a:schemeClr val="tx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1776729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c2dfe79-6fe6-496a-b9de-7c93cd0816fc">
      <Terms xmlns="http://schemas.microsoft.com/office/infopath/2007/PartnerControls"/>
    </lcf76f155ced4ddcb4097134ff3c332f>
    <TaxCatchAll xmlns="f80a6c27-c9cf-4d33-993f-91b2be08683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878878C6746A94685546AAAEC887B28" ma:contentTypeVersion="18" ma:contentTypeDescription="Crie um novo documento." ma:contentTypeScope="" ma:versionID="9ef17a9614bc4be7ec8d60eefae99378">
  <xsd:schema xmlns:xsd="http://www.w3.org/2001/XMLSchema" xmlns:xs="http://www.w3.org/2001/XMLSchema" xmlns:p="http://schemas.microsoft.com/office/2006/metadata/properties" xmlns:ns2="5c2dfe79-6fe6-496a-b9de-7c93cd0816fc" xmlns:ns3="f80a6c27-c9cf-4d33-993f-91b2be086831" targetNamespace="http://schemas.microsoft.com/office/2006/metadata/properties" ma:root="true" ma:fieldsID="6ba76f4f8df183e366fe11bd5ef6590a" ns2:_="" ns3:_="">
    <xsd:import namespace="5c2dfe79-6fe6-496a-b9de-7c93cd0816fc"/>
    <xsd:import namespace="f80a6c27-c9cf-4d33-993f-91b2be0868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2dfe79-6fe6-496a-b9de-7c93cd0816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f1452bb7-58dd-49e7-8a24-adf1385a2b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0a6c27-c9cf-4d33-993f-91b2be08683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7b7a39a-ff93-488d-a796-0752cbd8339d}" ma:internalName="TaxCatchAll" ma:showField="CatchAllData" ma:web="f80a6c27-c9cf-4d33-993f-91b2be0868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2D8E50-24D3-4DC4-A30B-5683ACB02893}">
  <ds:schemaRefs>
    <ds:schemaRef ds:uri="http://schemas.microsoft.com/office/2006/documentManagement/types"/>
    <ds:schemaRef ds:uri="http://www.w3.org/XML/1998/namespace"/>
    <ds:schemaRef ds:uri="5c2dfe79-6fe6-496a-b9de-7c93cd0816fc"/>
    <ds:schemaRef ds:uri="http://purl.org/dc/elements/1.1/"/>
    <ds:schemaRef ds:uri="http://purl.org/dc/terms/"/>
    <ds:schemaRef ds:uri="http://purl.org/dc/dcmitype/"/>
    <ds:schemaRef ds:uri="f80a6c27-c9cf-4d33-993f-91b2be086831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F9F7BEF-659C-454E-BF23-0415FACA526C}">
  <ds:schemaRefs>
    <ds:schemaRef ds:uri="5c2dfe79-6fe6-496a-b9de-7c93cd0816fc"/>
    <ds:schemaRef ds:uri="f80a6c27-c9cf-4d33-993f-91b2be0868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5A84649-528B-4CA3-9BAA-69000D242AB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ad9190e6-c45d-4600-bc5c-eca554ccf497}" enabled="0" method="" siteId="{ad9190e6-c45d-4600-bc5c-eca554ccf49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666</Words>
  <Application>Microsoft Office PowerPoint</Application>
  <PresentationFormat>Widescreen</PresentationFormat>
  <Paragraphs>101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3" baseType="lpstr">
      <vt:lpstr>Aileron</vt:lpstr>
      <vt:lpstr>Aptos</vt:lpstr>
      <vt:lpstr>Aptos Display</vt:lpstr>
      <vt:lpstr>Arial</vt:lpstr>
      <vt:lpstr>Calibri</vt:lpstr>
      <vt:lpstr>Montserrat</vt:lpstr>
      <vt:lpstr>Montserrat Bold</vt:lpstr>
      <vt:lpstr>Montserrat SemiBold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Apoena de Alencar Araripe Pinheiro</dc:creator>
  <cp:lastModifiedBy>Michele Duarte Silva</cp:lastModifiedBy>
  <cp:revision>14</cp:revision>
  <dcterms:created xsi:type="dcterms:W3CDTF">2024-11-26T20:23:01Z</dcterms:created>
  <dcterms:modified xsi:type="dcterms:W3CDTF">2025-06-17T18:41:54Z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0x0101009878878C6746A94685546AAAEC887B28</vt:lpwstr>
  </property>
  <property fmtid="{D5CDD505-2E9C-101B-9397-08002B2CF9AE}" pid="3" name="MediaServiceImageTags">
    <vt:lpwstr/>
  </property>
</Properties>
</file>